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25203150" cy="36004500"/>
  <p:notesSz cx="7104063" cy="10234613"/>
  <p:defaultTextStyle>
    <a:defPPr>
      <a:defRPr lang="sr-Latn-RS"/>
    </a:defPPr>
    <a:lvl1pPr marL="0" algn="l" defTabSz="3497376" rtl="0" eaLnBrk="1" latinLnBrk="0" hangingPunct="1">
      <a:defRPr sz="6900" kern="1200">
        <a:solidFill>
          <a:schemeClr val="tx1"/>
        </a:solidFill>
        <a:latin typeface="+mn-lt"/>
        <a:ea typeface="+mn-ea"/>
        <a:cs typeface="+mn-cs"/>
      </a:defRPr>
    </a:lvl1pPr>
    <a:lvl2pPr marL="1748689" algn="l" defTabSz="3497376" rtl="0" eaLnBrk="1" latinLnBrk="0" hangingPunct="1">
      <a:defRPr sz="6900" kern="1200">
        <a:solidFill>
          <a:schemeClr val="tx1"/>
        </a:solidFill>
        <a:latin typeface="+mn-lt"/>
        <a:ea typeface="+mn-ea"/>
        <a:cs typeface="+mn-cs"/>
      </a:defRPr>
    </a:lvl2pPr>
    <a:lvl3pPr marL="3497376" algn="l" defTabSz="3497376" rtl="0" eaLnBrk="1" latinLnBrk="0" hangingPunct="1">
      <a:defRPr sz="6900" kern="1200">
        <a:solidFill>
          <a:schemeClr val="tx1"/>
        </a:solidFill>
        <a:latin typeface="+mn-lt"/>
        <a:ea typeface="+mn-ea"/>
        <a:cs typeface="+mn-cs"/>
      </a:defRPr>
    </a:lvl3pPr>
    <a:lvl4pPr marL="5246065" algn="l" defTabSz="3497376" rtl="0" eaLnBrk="1" latinLnBrk="0" hangingPunct="1">
      <a:defRPr sz="6900" kern="1200">
        <a:solidFill>
          <a:schemeClr val="tx1"/>
        </a:solidFill>
        <a:latin typeface="+mn-lt"/>
        <a:ea typeface="+mn-ea"/>
        <a:cs typeface="+mn-cs"/>
      </a:defRPr>
    </a:lvl4pPr>
    <a:lvl5pPr marL="6994753" algn="l" defTabSz="3497376" rtl="0" eaLnBrk="1" latinLnBrk="0" hangingPunct="1">
      <a:defRPr sz="6900" kern="1200">
        <a:solidFill>
          <a:schemeClr val="tx1"/>
        </a:solidFill>
        <a:latin typeface="+mn-lt"/>
        <a:ea typeface="+mn-ea"/>
        <a:cs typeface="+mn-cs"/>
      </a:defRPr>
    </a:lvl5pPr>
    <a:lvl6pPr marL="8743441" algn="l" defTabSz="3497376" rtl="0" eaLnBrk="1" latinLnBrk="0" hangingPunct="1">
      <a:defRPr sz="6900" kern="1200">
        <a:solidFill>
          <a:schemeClr val="tx1"/>
        </a:solidFill>
        <a:latin typeface="+mn-lt"/>
        <a:ea typeface="+mn-ea"/>
        <a:cs typeface="+mn-cs"/>
      </a:defRPr>
    </a:lvl6pPr>
    <a:lvl7pPr marL="10492129" algn="l" defTabSz="3497376" rtl="0" eaLnBrk="1" latinLnBrk="0" hangingPunct="1">
      <a:defRPr sz="6900" kern="1200">
        <a:solidFill>
          <a:schemeClr val="tx1"/>
        </a:solidFill>
        <a:latin typeface="+mn-lt"/>
        <a:ea typeface="+mn-ea"/>
        <a:cs typeface="+mn-cs"/>
      </a:defRPr>
    </a:lvl7pPr>
    <a:lvl8pPr marL="12240818" algn="l" defTabSz="3497376" rtl="0" eaLnBrk="1" latinLnBrk="0" hangingPunct="1">
      <a:defRPr sz="6900" kern="1200">
        <a:solidFill>
          <a:schemeClr val="tx1"/>
        </a:solidFill>
        <a:latin typeface="+mn-lt"/>
        <a:ea typeface="+mn-ea"/>
        <a:cs typeface="+mn-cs"/>
      </a:defRPr>
    </a:lvl8pPr>
    <a:lvl9pPr marL="13989505" algn="l" defTabSz="3497376"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anka Bilić" initials="BB"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B6D7"/>
    <a:srgbClr val="B05CA6"/>
    <a:srgbClr val="793B72"/>
    <a:srgbClr val="E6CCE3"/>
    <a:srgbClr val="F0E0EE"/>
    <a:srgbClr val="C6F9FA"/>
    <a:srgbClr val="52D9DC"/>
    <a:srgbClr val="FFBDBD"/>
    <a:srgbClr val="FF7D7D"/>
    <a:srgbClr val="E5CB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vijetli stil 2 - Isticanj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vijetli stil 3 - Isticanj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vijetli stil 3 - Isticanj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Srednji stil 1 - Isticanj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Bez stila, s rešetkom tablice">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rednji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84" autoAdjust="0"/>
    <p:restoredTop sz="97254" autoAdjust="0"/>
  </p:normalViewPr>
  <p:slideViewPr>
    <p:cSldViewPr>
      <p:cViewPr varScale="1">
        <p:scale>
          <a:sx n="22" d="100"/>
          <a:sy n="22" d="100"/>
        </p:scale>
        <p:origin x="3708" y="108"/>
      </p:cViewPr>
      <p:guideLst>
        <p:guide orient="horz" pos="11340"/>
        <p:guide pos="793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2" y="4"/>
            <a:ext cx="3078427" cy="511731"/>
          </a:xfrm>
          <a:prstGeom prst="rect">
            <a:avLst/>
          </a:prstGeom>
        </p:spPr>
        <p:txBody>
          <a:bodyPr vert="horz" lIns="99016" tIns="49507" rIns="99016" bIns="49507" rtlCol="0"/>
          <a:lstStyle>
            <a:lvl1pPr algn="l">
              <a:defRPr sz="1300"/>
            </a:lvl1pPr>
          </a:lstStyle>
          <a:p>
            <a:endParaRPr lang="hr-HR"/>
          </a:p>
        </p:txBody>
      </p:sp>
      <p:sp>
        <p:nvSpPr>
          <p:cNvPr id="3" name="Rezervirano mjesto datuma 2"/>
          <p:cNvSpPr>
            <a:spLocks noGrp="1"/>
          </p:cNvSpPr>
          <p:nvPr>
            <p:ph type="dt" sz="quarter" idx="1"/>
          </p:nvPr>
        </p:nvSpPr>
        <p:spPr>
          <a:xfrm>
            <a:off x="4023994" y="4"/>
            <a:ext cx="3078427" cy="511731"/>
          </a:xfrm>
          <a:prstGeom prst="rect">
            <a:avLst/>
          </a:prstGeom>
        </p:spPr>
        <p:txBody>
          <a:bodyPr vert="horz" lIns="99016" tIns="49507" rIns="99016" bIns="49507" rtlCol="0"/>
          <a:lstStyle>
            <a:lvl1pPr algn="r">
              <a:defRPr sz="1300"/>
            </a:lvl1pPr>
          </a:lstStyle>
          <a:p>
            <a:fld id="{0FB7BB39-EC03-4B66-9A6A-01BEBF143781}" type="datetimeFigureOut">
              <a:rPr lang="hr-HR" smtClean="0"/>
              <a:pPr/>
              <a:t>26.6.2019.</a:t>
            </a:fld>
            <a:endParaRPr lang="hr-HR"/>
          </a:p>
        </p:txBody>
      </p:sp>
      <p:sp>
        <p:nvSpPr>
          <p:cNvPr id="4" name="Rezervirano mjesto podnožja 3"/>
          <p:cNvSpPr>
            <a:spLocks noGrp="1"/>
          </p:cNvSpPr>
          <p:nvPr>
            <p:ph type="ftr" sz="quarter" idx="2"/>
          </p:nvPr>
        </p:nvSpPr>
        <p:spPr>
          <a:xfrm>
            <a:off x="2" y="9721109"/>
            <a:ext cx="3078427" cy="511731"/>
          </a:xfrm>
          <a:prstGeom prst="rect">
            <a:avLst/>
          </a:prstGeom>
        </p:spPr>
        <p:txBody>
          <a:bodyPr vert="horz" lIns="99016" tIns="49507" rIns="99016" bIns="49507" rtlCol="0" anchor="b"/>
          <a:lstStyle>
            <a:lvl1pPr algn="l">
              <a:defRPr sz="1300"/>
            </a:lvl1pPr>
          </a:lstStyle>
          <a:p>
            <a:endParaRPr lang="hr-HR"/>
          </a:p>
        </p:txBody>
      </p:sp>
      <p:sp>
        <p:nvSpPr>
          <p:cNvPr id="5" name="Rezervirano mjesto broja slajda 4"/>
          <p:cNvSpPr>
            <a:spLocks noGrp="1"/>
          </p:cNvSpPr>
          <p:nvPr>
            <p:ph type="sldNum" sz="quarter" idx="3"/>
          </p:nvPr>
        </p:nvSpPr>
        <p:spPr>
          <a:xfrm>
            <a:off x="4023994" y="9721109"/>
            <a:ext cx="3078427" cy="511731"/>
          </a:xfrm>
          <a:prstGeom prst="rect">
            <a:avLst/>
          </a:prstGeom>
        </p:spPr>
        <p:txBody>
          <a:bodyPr vert="horz" lIns="99016" tIns="49507" rIns="99016" bIns="49507" rtlCol="0" anchor="b"/>
          <a:lstStyle>
            <a:lvl1pPr algn="r">
              <a:defRPr sz="1300"/>
            </a:lvl1pPr>
          </a:lstStyle>
          <a:p>
            <a:fld id="{6DF56390-506D-4AE4-986F-7A3130EC134B}" type="slidenum">
              <a:rPr lang="hr-HR" smtClean="0"/>
              <a:pPr/>
              <a:t>‹#›</a:t>
            </a:fld>
            <a:endParaRPr lang="hr-HR"/>
          </a:p>
        </p:txBody>
      </p:sp>
    </p:spTree>
    <p:extLst>
      <p:ext uri="{BB962C8B-B14F-4D97-AF65-F5344CB8AC3E}">
        <p14:creationId xmlns:p14="http://schemas.microsoft.com/office/powerpoint/2010/main" val="1691773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639" cy="511175"/>
          </a:xfrm>
          <a:prstGeom prst="rect">
            <a:avLst/>
          </a:prstGeom>
        </p:spPr>
        <p:txBody>
          <a:bodyPr vert="horz" lIns="91430" tIns="45715" rIns="91430" bIns="45715" rtlCol="0"/>
          <a:lstStyle>
            <a:lvl1pPr algn="l">
              <a:defRPr sz="1200"/>
            </a:lvl1pPr>
          </a:lstStyle>
          <a:p>
            <a:endParaRPr lang="hr-HR"/>
          </a:p>
        </p:txBody>
      </p:sp>
      <p:sp>
        <p:nvSpPr>
          <p:cNvPr id="3" name="Date Placeholder 2"/>
          <p:cNvSpPr>
            <a:spLocks noGrp="1"/>
          </p:cNvSpPr>
          <p:nvPr>
            <p:ph type="dt" idx="1"/>
          </p:nvPr>
        </p:nvSpPr>
        <p:spPr>
          <a:xfrm>
            <a:off x="4023836" y="2"/>
            <a:ext cx="3078639" cy="511175"/>
          </a:xfrm>
          <a:prstGeom prst="rect">
            <a:avLst/>
          </a:prstGeom>
        </p:spPr>
        <p:txBody>
          <a:bodyPr vert="horz" lIns="91430" tIns="45715" rIns="91430" bIns="45715" rtlCol="0"/>
          <a:lstStyle>
            <a:lvl1pPr algn="r">
              <a:defRPr sz="1200"/>
            </a:lvl1pPr>
          </a:lstStyle>
          <a:p>
            <a:fld id="{BF9897D5-86A1-4DF9-B26E-6B052E7668C7}" type="datetimeFigureOut">
              <a:rPr lang="hr-HR" smtClean="0"/>
              <a:t>26.6.2019.</a:t>
            </a:fld>
            <a:endParaRPr lang="hr-HR"/>
          </a:p>
        </p:txBody>
      </p:sp>
      <p:sp>
        <p:nvSpPr>
          <p:cNvPr id="4" name="Slide Image Placeholder 3"/>
          <p:cNvSpPr>
            <a:spLocks noGrp="1" noRot="1" noChangeAspect="1"/>
          </p:cNvSpPr>
          <p:nvPr>
            <p:ph type="sldImg" idx="2"/>
          </p:nvPr>
        </p:nvSpPr>
        <p:spPr>
          <a:xfrm>
            <a:off x="2209800" y="768350"/>
            <a:ext cx="2684463" cy="3836988"/>
          </a:xfrm>
          <a:prstGeom prst="rect">
            <a:avLst/>
          </a:prstGeom>
          <a:noFill/>
          <a:ln w="12700">
            <a:solidFill>
              <a:prstClr val="black"/>
            </a:solidFill>
          </a:ln>
        </p:spPr>
        <p:txBody>
          <a:bodyPr vert="horz" lIns="91430" tIns="45715" rIns="91430" bIns="45715" rtlCol="0" anchor="ctr"/>
          <a:lstStyle/>
          <a:p>
            <a:endParaRPr lang="hr-HR"/>
          </a:p>
        </p:txBody>
      </p:sp>
      <p:sp>
        <p:nvSpPr>
          <p:cNvPr id="5" name="Notes Placeholder 4"/>
          <p:cNvSpPr>
            <a:spLocks noGrp="1"/>
          </p:cNvSpPr>
          <p:nvPr>
            <p:ph type="body" sz="quarter" idx="3"/>
          </p:nvPr>
        </p:nvSpPr>
        <p:spPr>
          <a:xfrm>
            <a:off x="710091" y="4860925"/>
            <a:ext cx="5683886" cy="4605338"/>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2" y="9721852"/>
            <a:ext cx="3078639" cy="511175"/>
          </a:xfrm>
          <a:prstGeom prst="rect">
            <a:avLst/>
          </a:prstGeom>
        </p:spPr>
        <p:txBody>
          <a:bodyPr vert="horz" lIns="91430" tIns="45715" rIns="91430" bIns="45715" rtlCol="0" anchor="b"/>
          <a:lstStyle>
            <a:lvl1pPr algn="l">
              <a:defRPr sz="1200"/>
            </a:lvl1pPr>
          </a:lstStyle>
          <a:p>
            <a:endParaRPr lang="hr-HR"/>
          </a:p>
        </p:txBody>
      </p:sp>
      <p:sp>
        <p:nvSpPr>
          <p:cNvPr id="7" name="Slide Number Placeholder 6"/>
          <p:cNvSpPr>
            <a:spLocks noGrp="1"/>
          </p:cNvSpPr>
          <p:nvPr>
            <p:ph type="sldNum" sz="quarter" idx="5"/>
          </p:nvPr>
        </p:nvSpPr>
        <p:spPr>
          <a:xfrm>
            <a:off x="4023836" y="9721852"/>
            <a:ext cx="3078639" cy="511175"/>
          </a:xfrm>
          <a:prstGeom prst="rect">
            <a:avLst/>
          </a:prstGeom>
        </p:spPr>
        <p:txBody>
          <a:bodyPr vert="horz" lIns="91430" tIns="45715" rIns="91430" bIns="45715" rtlCol="0" anchor="b"/>
          <a:lstStyle>
            <a:lvl1pPr algn="r">
              <a:defRPr sz="1200"/>
            </a:lvl1pPr>
          </a:lstStyle>
          <a:p>
            <a:fld id="{042EAED3-723D-41C6-9D7C-E4BE7D632C10}" type="slidenum">
              <a:rPr lang="hr-HR" smtClean="0"/>
              <a:t>‹#›</a:t>
            </a:fld>
            <a:endParaRPr lang="hr-HR"/>
          </a:p>
        </p:txBody>
      </p:sp>
    </p:spTree>
    <p:extLst>
      <p:ext uri="{BB962C8B-B14F-4D97-AF65-F5344CB8AC3E}">
        <p14:creationId xmlns:p14="http://schemas.microsoft.com/office/powerpoint/2010/main" val="3552521181"/>
      </p:ext>
    </p:extLst>
  </p:cSld>
  <p:clrMap bg1="lt1" tx1="dk1" bg2="lt2" tx2="dk2" accent1="accent1" accent2="accent2" accent3="accent3" accent4="accent4" accent5="accent5" accent6="accent6" hlink="hlink" folHlink="folHlink"/>
  <p:notesStyle>
    <a:lvl1pPr marL="0" algn="l" defTabSz="1083198" rtl="0" eaLnBrk="1" latinLnBrk="0" hangingPunct="1">
      <a:defRPr sz="1400" kern="1200">
        <a:solidFill>
          <a:schemeClr val="tx1"/>
        </a:solidFill>
        <a:latin typeface="+mn-lt"/>
        <a:ea typeface="+mn-ea"/>
        <a:cs typeface="+mn-cs"/>
      </a:defRPr>
    </a:lvl1pPr>
    <a:lvl2pPr marL="541599" algn="l" defTabSz="1083198" rtl="0" eaLnBrk="1" latinLnBrk="0" hangingPunct="1">
      <a:defRPr sz="1400" kern="1200">
        <a:solidFill>
          <a:schemeClr val="tx1"/>
        </a:solidFill>
        <a:latin typeface="+mn-lt"/>
        <a:ea typeface="+mn-ea"/>
        <a:cs typeface="+mn-cs"/>
      </a:defRPr>
    </a:lvl2pPr>
    <a:lvl3pPr marL="1083198" algn="l" defTabSz="1083198" rtl="0" eaLnBrk="1" latinLnBrk="0" hangingPunct="1">
      <a:defRPr sz="1400" kern="1200">
        <a:solidFill>
          <a:schemeClr val="tx1"/>
        </a:solidFill>
        <a:latin typeface="+mn-lt"/>
        <a:ea typeface="+mn-ea"/>
        <a:cs typeface="+mn-cs"/>
      </a:defRPr>
    </a:lvl3pPr>
    <a:lvl4pPr marL="1624797" algn="l" defTabSz="1083198" rtl="0" eaLnBrk="1" latinLnBrk="0" hangingPunct="1">
      <a:defRPr sz="1400" kern="1200">
        <a:solidFill>
          <a:schemeClr val="tx1"/>
        </a:solidFill>
        <a:latin typeface="+mn-lt"/>
        <a:ea typeface="+mn-ea"/>
        <a:cs typeface="+mn-cs"/>
      </a:defRPr>
    </a:lvl4pPr>
    <a:lvl5pPr marL="2166396" algn="l" defTabSz="1083198" rtl="0" eaLnBrk="1" latinLnBrk="0" hangingPunct="1">
      <a:defRPr sz="1400" kern="1200">
        <a:solidFill>
          <a:schemeClr val="tx1"/>
        </a:solidFill>
        <a:latin typeface="+mn-lt"/>
        <a:ea typeface="+mn-ea"/>
        <a:cs typeface="+mn-cs"/>
      </a:defRPr>
    </a:lvl5pPr>
    <a:lvl6pPr marL="2707996" algn="l" defTabSz="1083198" rtl="0" eaLnBrk="1" latinLnBrk="0" hangingPunct="1">
      <a:defRPr sz="1400" kern="1200">
        <a:solidFill>
          <a:schemeClr val="tx1"/>
        </a:solidFill>
        <a:latin typeface="+mn-lt"/>
        <a:ea typeface="+mn-ea"/>
        <a:cs typeface="+mn-cs"/>
      </a:defRPr>
    </a:lvl6pPr>
    <a:lvl7pPr marL="3249595" algn="l" defTabSz="1083198" rtl="0" eaLnBrk="1" latinLnBrk="0" hangingPunct="1">
      <a:defRPr sz="1400" kern="1200">
        <a:solidFill>
          <a:schemeClr val="tx1"/>
        </a:solidFill>
        <a:latin typeface="+mn-lt"/>
        <a:ea typeface="+mn-ea"/>
        <a:cs typeface="+mn-cs"/>
      </a:defRPr>
    </a:lvl7pPr>
    <a:lvl8pPr marL="3791194" algn="l" defTabSz="1083198" rtl="0" eaLnBrk="1" latinLnBrk="0" hangingPunct="1">
      <a:defRPr sz="1400" kern="1200">
        <a:solidFill>
          <a:schemeClr val="tx1"/>
        </a:solidFill>
        <a:latin typeface="+mn-lt"/>
        <a:ea typeface="+mn-ea"/>
        <a:cs typeface="+mn-cs"/>
      </a:defRPr>
    </a:lvl8pPr>
    <a:lvl9pPr marL="4332793" algn="l" defTabSz="1083198"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9800" y="768350"/>
            <a:ext cx="2684463" cy="3836988"/>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042EAED3-723D-41C6-9D7C-E4BE7D632C10}" type="slidenum">
              <a:rPr lang="hr-HR" smtClean="0"/>
              <a:t>1</a:t>
            </a:fld>
            <a:endParaRPr lang="hr-HR"/>
          </a:p>
        </p:txBody>
      </p:sp>
    </p:spTree>
    <p:extLst>
      <p:ext uri="{BB962C8B-B14F-4D97-AF65-F5344CB8AC3E}">
        <p14:creationId xmlns:p14="http://schemas.microsoft.com/office/powerpoint/2010/main" val="266036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890236" y="11184734"/>
            <a:ext cx="21422678" cy="7717632"/>
          </a:xfrm>
        </p:spPr>
        <p:txBody>
          <a:bodyPr/>
          <a:lstStyle/>
          <a:p>
            <a:r>
              <a:rPr lang="hr-HR" smtClean="0"/>
              <a:t>Uredite stil naslova matrice</a:t>
            </a:r>
            <a:endParaRPr lang="hr-HR"/>
          </a:p>
        </p:txBody>
      </p:sp>
      <p:sp>
        <p:nvSpPr>
          <p:cNvPr id="3" name="Podnaslov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89" indent="0" algn="ctr">
              <a:buNone/>
              <a:defRPr>
                <a:solidFill>
                  <a:schemeClr val="tx1">
                    <a:tint val="75000"/>
                  </a:schemeClr>
                </a:solidFill>
              </a:defRPr>
            </a:lvl2pPr>
            <a:lvl3pPr marL="3497376" indent="0" algn="ctr">
              <a:buNone/>
              <a:defRPr>
                <a:solidFill>
                  <a:schemeClr val="tx1">
                    <a:tint val="75000"/>
                  </a:schemeClr>
                </a:solidFill>
              </a:defRPr>
            </a:lvl3pPr>
            <a:lvl4pPr marL="5246065" indent="0" algn="ctr">
              <a:buNone/>
              <a:defRPr>
                <a:solidFill>
                  <a:schemeClr val="tx1">
                    <a:tint val="75000"/>
                  </a:schemeClr>
                </a:solidFill>
              </a:defRPr>
            </a:lvl4pPr>
            <a:lvl5pPr marL="6994753" indent="0" algn="ctr">
              <a:buNone/>
              <a:defRPr>
                <a:solidFill>
                  <a:schemeClr val="tx1">
                    <a:tint val="75000"/>
                  </a:schemeClr>
                </a:solidFill>
              </a:defRPr>
            </a:lvl5pPr>
            <a:lvl6pPr marL="8743441" indent="0" algn="ctr">
              <a:buNone/>
              <a:defRPr>
                <a:solidFill>
                  <a:schemeClr val="tx1">
                    <a:tint val="75000"/>
                  </a:schemeClr>
                </a:solidFill>
              </a:defRPr>
            </a:lvl6pPr>
            <a:lvl7pPr marL="10492129" indent="0" algn="ctr">
              <a:buNone/>
              <a:defRPr>
                <a:solidFill>
                  <a:schemeClr val="tx1">
                    <a:tint val="75000"/>
                  </a:schemeClr>
                </a:solidFill>
              </a:defRPr>
            </a:lvl7pPr>
            <a:lvl8pPr marL="12240818" indent="0" algn="ctr">
              <a:buNone/>
              <a:defRPr>
                <a:solidFill>
                  <a:schemeClr val="tx1">
                    <a:tint val="75000"/>
                  </a:schemeClr>
                </a:solidFill>
              </a:defRPr>
            </a:lvl8pPr>
            <a:lvl9pPr marL="13989505"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157368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103576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18272284" y="1441852"/>
            <a:ext cx="5670709" cy="30720507"/>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1260158" y="1441852"/>
            <a:ext cx="16592073" cy="30720507"/>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403430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3378698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1990875" y="23136228"/>
            <a:ext cx="21422678" cy="7150894"/>
          </a:xfrm>
        </p:spPr>
        <p:txBody>
          <a:bodyPr anchor="t"/>
          <a:lstStyle>
            <a:lvl1pPr algn="l">
              <a:defRPr sz="15300" b="1" cap="all"/>
            </a:lvl1pPr>
          </a:lstStyle>
          <a:p>
            <a:r>
              <a:rPr lang="hr-HR" smtClean="0"/>
              <a:t>Uredite stil naslova matrice</a:t>
            </a:r>
            <a:endParaRPr lang="hr-HR"/>
          </a:p>
        </p:txBody>
      </p:sp>
      <p:sp>
        <p:nvSpPr>
          <p:cNvPr id="3" name="Rezervirano mjesto teksta 2"/>
          <p:cNvSpPr>
            <a:spLocks noGrp="1"/>
          </p:cNvSpPr>
          <p:nvPr>
            <p:ph type="body" idx="1"/>
          </p:nvPr>
        </p:nvSpPr>
        <p:spPr>
          <a:xfrm>
            <a:off x="1990875" y="15260247"/>
            <a:ext cx="21422678" cy="7875981"/>
          </a:xfrm>
        </p:spPr>
        <p:txBody>
          <a:bodyPr anchor="b"/>
          <a:lstStyle>
            <a:lvl1pPr marL="0" indent="0">
              <a:buNone/>
              <a:defRPr sz="7700">
                <a:solidFill>
                  <a:schemeClr val="tx1">
                    <a:tint val="75000"/>
                  </a:schemeClr>
                </a:solidFill>
              </a:defRPr>
            </a:lvl1pPr>
            <a:lvl2pPr marL="1748689" indent="0">
              <a:buNone/>
              <a:defRPr sz="6900">
                <a:solidFill>
                  <a:schemeClr val="tx1">
                    <a:tint val="75000"/>
                  </a:schemeClr>
                </a:solidFill>
              </a:defRPr>
            </a:lvl2pPr>
            <a:lvl3pPr marL="3497376" indent="0">
              <a:buNone/>
              <a:defRPr sz="6200">
                <a:solidFill>
                  <a:schemeClr val="tx1">
                    <a:tint val="75000"/>
                  </a:schemeClr>
                </a:solidFill>
              </a:defRPr>
            </a:lvl3pPr>
            <a:lvl4pPr marL="5246065" indent="0">
              <a:buNone/>
              <a:defRPr sz="5300">
                <a:solidFill>
                  <a:schemeClr val="tx1">
                    <a:tint val="75000"/>
                  </a:schemeClr>
                </a:solidFill>
              </a:defRPr>
            </a:lvl4pPr>
            <a:lvl5pPr marL="6994753" indent="0">
              <a:buNone/>
              <a:defRPr sz="5300">
                <a:solidFill>
                  <a:schemeClr val="tx1">
                    <a:tint val="75000"/>
                  </a:schemeClr>
                </a:solidFill>
              </a:defRPr>
            </a:lvl5pPr>
            <a:lvl6pPr marL="8743441" indent="0">
              <a:buNone/>
              <a:defRPr sz="5300">
                <a:solidFill>
                  <a:schemeClr val="tx1">
                    <a:tint val="75000"/>
                  </a:schemeClr>
                </a:solidFill>
              </a:defRPr>
            </a:lvl6pPr>
            <a:lvl7pPr marL="10492129" indent="0">
              <a:buNone/>
              <a:defRPr sz="5300">
                <a:solidFill>
                  <a:schemeClr val="tx1">
                    <a:tint val="75000"/>
                  </a:schemeClr>
                </a:solidFill>
              </a:defRPr>
            </a:lvl7pPr>
            <a:lvl8pPr marL="12240818" indent="0">
              <a:buNone/>
              <a:defRPr sz="5300">
                <a:solidFill>
                  <a:schemeClr val="tx1">
                    <a:tint val="75000"/>
                  </a:schemeClr>
                </a:solidFill>
              </a:defRPr>
            </a:lvl8pPr>
            <a:lvl9pPr marL="13989505" indent="0">
              <a:buNone/>
              <a:defRPr sz="53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40505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1260158" y="8401053"/>
            <a:ext cx="11131392" cy="23761306"/>
          </a:xfrm>
        </p:spPr>
        <p:txBody>
          <a:bodyPr/>
          <a:lstStyle>
            <a:lvl1pPr>
              <a:defRPr sz="10700"/>
            </a:lvl1pPr>
            <a:lvl2pPr>
              <a:defRPr sz="9100"/>
            </a:lvl2pPr>
            <a:lvl3pPr>
              <a:defRPr sz="7700"/>
            </a:lvl3pPr>
            <a:lvl4pPr>
              <a:defRPr sz="6900"/>
            </a:lvl4pPr>
            <a:lvl5pPr>
              <a:defRPr sz="6900"/>
            </a:lvl5pPr>
            <a:lvl6pPr>
              <a:defRPr sz="6900"/>
            </a:lvl6pPr>
            <a:lvl7pPr>
              <a:defRPr sz="6900"/>
            </a:lvl7pPr>
            <a:lvl8pPr>
              <a:defRPr sz="6900"/>
            </a:lvl8pPr>
            <a:lvl9pPr>
              <a:defRPr sz="69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12811601" y="8401053"/>
            <a:ext cx="11131392" cy="23761306"/>
          </a:xfrm>
        </p:spPr>
        <p:txBody>
          <a:bodyPr/>
          <a:lstStyle>
            <a:lvl1pPr>
              <a:defRPr sz="10700"/>
            </a:lvl1pPr>
            <a:lvl2pPr>
              <a:defRPr sz="9100"/>
            </a:lvl2pPr>
            <a:lvl3pPr>
              <a:defRPr sz="7700"/>
            </a:lvl3pPr>
            <a:lvl4pPr>
              <a:defRPr sz="6900"/>
            </a:lvl4pPr>
            <a:lvl5pPr>
              <a:defRPr sz="6900"/>
            </a:lvl5pPr>
            <a:lvl6pPr>
              <a:defRPr sz="6900"/>
            </a:lvl6pPr>
            <a:lvl7pPr>
              <a:defRPr sz="6900"/>
            </a:lvl7pPr>
            <a:lvl8pPr>
              <a:defRPr sz="6900"/>
            </a:lvl8pPr>
            <a:lvl9pPr>
              <a:defRPr sz="69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874A7CFD-C8A1-4A70-935C-0E1B4BEE30FA}" type="datetimeFigureOut">
              <a:rPr lang="hr-HR" smtClean="0"/>
              <a:pPr/>
              <a:t>26.6.2019.</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384717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1260158" y="8059344"/>
            <a:ext cx="11135768" cy="3358751"/>
          </a:xfrm>
        </p:spPr>
        <p:txBody>
          <a:bodyPr anchor="b"/>
          <a:lstStyle>
            <a:lvl1pPr marL="0" indent="0">
              <a:buNone/>
              <a:defRPr sz="9100" b="1"/>
            </a:lvl1pPr>
            <a:lvl2pPr marL="1748689" indent="0">
              <a:buNone/>
              <a:defRPr sz="7700" b="1"/>
            </a:lvl2pPr>
            <a:lvl3pPr marL="3497376" indent="0">
              <a:buNone/>
              <a:defRPr sz="6900" b="1"/>
            </a:lvl3pPr>
            <a:lvl4pPr marL="5246065" indent="0">
              <a:buNone/>
              <a:defRPr sz="6200" b="1"/>
            </a:lvl4pPr>
            <a:lvl5pPr marL="6994753" indent="0">
              <a:buNone/>
              <a:defRPr sz="6200" b="1"/>
            </a:lvl5pPr>
            <a:lvl6pPr marL="8743441" indent="0">
              <a:buNone/>
              <a:defRPr sz="6200" b="1"/>
            </a:lvl6pPr>
            <a:lvl7pPr marL="10492129" indent="0">
              <a:buNone/>
              <a:defRPr sz="6200" b="1"/>
            </a:lvl7pPr>
            <a:lvl8pPr marL="12240818" indent="0">
              <a:buNone/>
              <a:defRPr sz="6200" b="1"/>
            </a:lvl8pPr>
            <a:lvl9pPr marL="13989505" indent="0">
              <a:buNone/>
              <a:defRPr sz="6200" b="1"/>
            </a:lvl9pPr>
          </a:lstStyle>
          <a:p>
            <a:pPr lvl="0"/>
            <a:r>
              <a:rPr lang="hr-HR" smtClean="0"/>
              <a:t>Uredite stilove teksta matrice</a:t>
            </a:r>
          </a:p>
        </p:txBody>
      </p:sp>
      <p:sp>
        <p:nvSpPr>
          <p:cNvPr id="4" name="Rezervirano mjesto sadržaja 3"/>
          <p:cNvSpPr>
            <a:spLocks noGrp="1"/>
          </p:cNvSpPr>
          <p:nvPr>
            <p:ph sz="half" idx="2"/>
          </p:nvPr>
        </p:nvSpPr>
        <p:spPr>
          <a:xfrm>
            <a:off x="1260158" y="11418095"/>
            <a:ext cx="11135768" cy="20744262"/>
          </a:xfrm>
        </p:spPr>
        <p:txBody>
          <a:bodyPr/>
          <a:lstStyle>
            <a:lvl1pPr>
              <a:defRPr sz="9100"/>
            </a:lvl1pPr>
            <a:lvl2pPr>
              <a:defRPr sz="7700"/>
            </a:lvl2pPr>
            <a:lvl3pPr>
              <a:defRPr sz="6900"/>
            </a:lvl3pPr>
            <a:lvl4pPr>
              <a:defRPr sz="6200"/>
            </a:lvl4pPr>
            <a:lvl5pPr>
              <a:defRPr sz="6200"/>
            </a:lvl5pPr>
            <a:lvl6pPr>
              <a:defRPr sz="6200"/>
            </a:lvl6pPr>
            <a:lvl7pPr>
              <a:defRPr sz="6200"/>
            </a:lvl7pPr>
            <a:lvl8pPr>
              <a:defRPr sz="6200"/>
            </a:lvl8pPr>
            <a:lvl9pPr>
              <a:defRPr sz="6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12802852" y="8059344"/>
            <a:ext cx="11140142" cy="3358751"/>
          </a:xfrm>
        </p:spPr>
        <p:txBody>
          <a:bodyPr anchor="b"/>
          <a:lstStyle>
            <a:lvl1pPr marL="0" indent="0">
              <a:buNone/>
              <a:defRPr sz="9100" b="1"/>
            </a:lvl1pPr>
            <a:lvl2pPr marL="1748689" indent="0">
              <a:buNone/>
              <a:defRPr sz="7700" b="1"/>
            </a:lvl2pPr>
            <a:lvl3pPr marL="3497376" indent="0">
              <a:buNone/>
              <a:defRPr sz="6900" b="1"/>
            </a:lvl3pPr>
            <a:lvl4pPr marL="5246065" indent="0">
              <a:buNone/>
              <a:defRPr sz="6200" b="1"/>
            </a:lvl4pPr>
            <a:lvl5pPr marL="6994753" indent="0">
              <a:buNone/>
              <a:defRPr sz="6200" b="1"/>
            </a:lvl5pPr>
            <a:lvl6pPr marL="8743441" indent="0">
              <a:buNone/>
              <a:defRPr sz="6200" b="1"/>
            </a:lvl6pPr>
            <a:lvl7pPr marL="10492129" indent="0">
              <a:buNone/>
              <a:defRPr sz="6200" b="1"/>
            </a:lvl7pPr>
            <a:lvl8pPr marL="12240818" indent="0">
              <a:buNone/>
              <a:defRPr sz="6200" b="1"/>
            </a:lvl8pPr>
            <a:lvl9pPr marL="13989505" indent="0">
              <a:buNone/>
              <a:defRPr sz="6200" b="1"/>
            </a:lvl9pPr>
          </a:lstStyle>
          <a:p>
            <a:pPr lvl="0"/>
            <a:r>
              <a:rPr lang="hr-HR" smtClean="0"/>
              <a:t>Uredite stilove teksta matrice</a:t>
            </a:r>
          </a:p>
        </p:txBody>
      </p:sp>
      <p:sp>
        <p:nvSpPr>
          <p:cNvPr id="6" name="Rezervirano mjesto sadržaja 5"/>
          <p:cNvSpPr>
            <a:spLocks noGrp="1"/>
          </p:cNvSpPr>
          <p:nvPr>
            <p:ph sz="quarter" idx="4"/>
          </p:nvPr>
        </p:nvSpPr>
        <p:spPr>
          <a:xfrm>
            <a:off x="12802852" y="11418095"/>
            <a:ext cx="11140142" cy="20744262"/>
          </a:xfrm>
        </p:spPr>
        <p:txBody>
          <a:bodyPr/>
          <a:lstStyle>
            <a:lvl1pPr>
              <a:defRPr sz="9100"/>
            </a:lvl1pPr>
            <a:lvl2pPr>
              <a:defRPr sz="7700"/>
            </a:lvl2pPr>
            <a:lvl3pPr>
              <a:defRPr sz="6900"/>
            </a:lvl3pPr>
            <a:lvl4pPr>
              <a:defRPr sz="6200"/>
            </a:lvl4pPr>
            <a:lvl5pPr>
              <a:defRPr sz="6200"/>
            </a:lvl5pPr>
            <a:lvl6pPr>
              <a:defRPr sz="6200"/>
            </a:lvl6pPr>
            <a:lvl7pPr>
              <a:defRPr sz="6200"/>
            </a:lvl7pPr>
            <a:lvl8pPr>
              <a:defRPr sz="6200"/>
            </a:lvl8pPr>
            <a:lvl9pPr>
              <a:defRPr sz="6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874A7CFD-C8A1-4A70-935C-0E1B4BEE30FA}" type="datetimeFigureOut">
              <a:rPr lang="hr-HR" smtClean="0"/>
              <a:pPr/>
              <a:t>26.6.2019.</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2691762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874A7CFD-C8A1-4A70-935C-0E1B4BEE30FA}" type="datetimeFigureOut">
              <a:rPr lang="hr-HR" smtClean="0"/>
              <a:pPr/>
              <a:t>26.6.2019.</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267614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874A7CFD-C8A1-4A70-935C-0E1B4BEE30FA}" type="datetimeFigureOut">
              <a:rPr lang="hr-HR" smtClean="0"/>
              <a:pPr/>
              <a:t>26.6.2019.</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371855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1260159" y="1433513"/>
            <a:ext cx="8291663" cy="6100763"/>
          </a:xfrm>
        </p:spPr>
        <p:txBody>
          <a:bodyPr anchor="b"/>
          <a:lstStyle>
            <a:lvl1pPr algn="l">
              <a:defRPr sz="7700" b="1"/>
            </a:lvl1pPr>
          </a:lstStyle>
          <a:p>
            <a:r>
              <a:rPr lang="hr-HR" smtClean="0"/>
              <a:t>Uredite stil naslova matrice</a:t>
            </a:r>
            <a:endParaRPr lang="hr-HR"/>
          </a:p>
        </p:txBody>
      </p:sp>
      <p:sp>
        <p:nvSpPr>
          <p:cNvPr id="3" name="Rezervirano mjesto sadržaja 2"/>
          <p:cNvSpPr>
            <a:spLocks noGrp="1"/>
          </p:cNvSpPr>
          <p:nvPr>
            <p:ph idx="1"/>
          </p:nvPr>
        </p:nvSpPr>
        <p:spPr>
          <a:xfrm>
            <a:off x="9853732" y="1433515"/>
            <a:ext cx="14089262" cy="30728844"/>
          </a:xfrm>
        </p:spPr>
        <p:txBody>
          <a:bodyPr/>
          <a:lstStyle>
            <a:lvl1pPr>
              <a:defRPr sz="12200"/>
            </a:lvl1pPr>
            <a:lvl2pPr>
              <a:defRPr sz="10700"/>
            </a:lvl2pPr>
            <a:lvl3pPr>
              <a:defRPr sz="9100"/>
            </a:lvl3pPr>
            <a:lvl4pPr>
              <a:defRPr sz="7700"/>
            </a:lvl4pPr>
            <a:lvl5pPr>
              <a:defRPr sz="7700"/>
            </a:lvl5pPr>
            <a:lvl6pPr>
              <a:defRPr sz="7700"/>
            </a:lvl6pPr>
            <a:lvl7pPr>
              <a:defRPr sz="7700"/>
            </a:lvl7pPr>
            <a:lvl8pPr>
              <a:defRPr sz="7700"/>
            </a:lvl8pPr>
            <a:lvl9pPr>
              <a:defRPr sz="77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1260159" y="7534279"/>
            <a:ext cx="8291663" cy="24628080"/>
          </a:xfrm>
        </p:spPr>
        <p:txBody>
          <a:bodyPr/>
          <a:lstStyle>
            <a:lvl1pPr marL="0" indent="0">
              <a:buNone/>
              <a:defRPr sz="5300"/>
            </a:lvl1pPr>
            <a:lvl2pPr marL="1748689" indent="0">
              <a:buNone/>
              <a:defRPr sz="4600"/>
            </a:lvl2pPr>
            <a:lvl3pPr marL="3497376" indent="0">
              <a:buNone/>
              <a:defRPr sz="3800"/>
            </a:lvl3pPr>
            <a:lvl4pPr marL="5246065" indent="0">
              <a:buNone/>
              <a:defRPr sz="3400"/>
            </a:lvl4pPr>
            <a:lvl5pPr marL="6994753" indent="0">
              <a:buNone/>
              <a:defRPr sz="3400"/>
            </a:lvl5pPr>
            <a:lvl6pPr marL="8743441" indent="0">
              <a:buNone/>
              <a:defRPr sz="3400"/>
            </a:lvl6pPr>
            <a:lvl7pPr marL="10492129" indent="0">
              <a:buNone/>
              <a:defRPr sz="3400"/>
            </a:lvl7pPr>
            <a:lvl8pPr marL="12240818" indent="0">
              <a:buNone/>
              <a:defRPr sz="3400"/>
            </a:lvl8pPr>
            <a:lvl9pPr marL="13989505" indent="0">
              <a:buNone/>
              <a:defRPr sz="34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874A7CFD-C8A1-4A70-935C-0E1B4BEE30FA}" type="datetimeFigureOut">
              <a:rPr lang="hr-HR" smtClean="0"/>
              <a:pPr/>
              <a:t>26.6.2019.</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112405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4939993" y="25203151"/>
            <a:ext cx="15121890" cy="2975374"/>
          </a:xfrm>
        </p:spPr>
        <p:txBody>
          <a:bodyPr anchor="b"/>
          <a:lstStyle>
            <a:lvl1pPr algn="l">
              <a:defRPr sz="7700" b="1"/>
            </a:lvl1pPr>
          </a:lstStyle>
          <a:p>
            <a:r>
              <a:rPr lang="hr-HR" smtClean="0"/>
              <a:t>Uredite stil naslova matrice</a:t>
            </a:r>
            <a:endParaRPr lang="hr-HR"/>
          </a:p>
        </p:txBody>
      </p:sp>
      <p:sp>
        <p:nvSpPr>
          <p:cNvPr id="3" name="Rezervirano mjesto slike 2"/>
          <p:cNvSpPr>
            <a:spLocks noGrp="1"/>
          </p:cNvSpPr>
          <p:nvPr>
            <p:ph type="pic" idx="1"/>
          </p:nvPr>
        </p:nvSpPr>
        <p:spPr>
          <a:xfrm>
            <a:off x="4939993" y="3217070"/>
            <a:ext cx="15121890" cy="21602700"/>
          </a:xfrm>
        </p:spPr>
        <p:txBody>
          <a:bodyPr/>
          <a:lstStyle>
            <a:lvl1pPr marL="0" indent="0">
              <a:buNone/>
              <a:defRPr sz="12200"/>
            </a:lvl1pPr>
            <a:lvl2pPr marL="1748689" indent="0">
              <a:buNone/>
              <a:defRPr sz="10700"/>
            </a:lvl2pPr>
            <a:lvl3pPr marL="3497376" indent="0">
              <a:buNone/>
              <a:defRPr sz="9100"/>
            </a:lvl3pPr>
            <a:lvl4pPr marL="5246065" indent="0">
              <a:buNone/>
              <a:defRPr sz="7700"/>
            </a:lvl4pPr>
            <a:lvl5pPr marL="6994753" indent="0">
              <a:buNone/>
              <a:defRPr sz="7700"/>
            </a:lvl5pPr>
            <a:lvl6pPr marL="8743441" indent="0">
              <a:buNone/>
              <a:defRPr sz="7700"/>
            </a:lvl6pPr>
            <a:lvl7pPr marL="10492129" indent="0">
              <a:buNone/>
              <a:defRPr sz="7700"/>
            </a:lvl7pPr>
            <a:lvl8pPr marL="12240818" indent="0">
              <a:buNone/>
              <a:defRPr sz="7700"/>
            </a:lvl8pPr>
            <a:lvl9pPr marL="13989505" indent="0">
              <a:buNone/>
              <a:defRPr sz="7700"/>
            </a:lvl9pPr>
          </a:lstStyle>
          <a:p>
            <a:endParaRPr lang="hr-HR"/>
          </a:p>
        </p:txBody>
      </p:sp>
      <p:sp>
        <p:nvSpPr>
          <p:cNvPr id="4" name="Rezervirano mjesto teksta 3"/>
          <p:cNvSpPr>
            <a:spLocks noGrp="1"/>
          </p:cNvSpPr>
          <p:nvPr>
            <p:ph type="body" sz="half" idx="2"/>
          </p:nvPr>
        </p:nvSpPr>
        <p:spPr>
          <a:xfrm>
            <a:off x="4939993" y="28178524"/>
            <a:ext cx="15121890" cy="4225526"/>
          </a:xfrm>
        </p:spPr>
        <p:txBody>
          <a:bodyPr/>
          <a:lstStyle>
            <a:lvl1pPr marL="0" indent="0">
              <a:buNone/>
              <a:defRPr sz="5300"/>
            </a:lvl1pPr>
            <a:lvl2pPr marL="1748689" indent="0">
              <a:buNone/>
              <a:defRPr sz="4600"/>
            </a:lvl2pPr>
            <a:lvl3pPr marL="3497376" indent="0">
              <a:buNone/>
              <a:defRPr sz="3800"/>
            </a:lvl3pPr>
            <a:lvl4pPr marL="5246065" indent="0">
              <a:buNone/>
              <a:defRPr sz="3400"/>
            </a:lvl4pPr>
            <a:lvl5pPr marL="6994753" indent="0">
              <a:buNone/>
              <a:defRPr sz="3400"/>
            </a:lvl5pPr>
            <a:lvl6pPr marL="8743441" indent="0">
              <a:buNone/>
              <a:defRPr sz="3400"/>
            </a:lvl6pPr>
            <a:lvl7pPr marL="10492129" indent="0">
              <a:buNone/>
              <a:defRPr sz="3400"/>
            </a:lvl7pPr>
            <a:lvl8pPr marL="12240818" indent="0">
              <a:buNone/>
              <a:defRPr sz="3400"/>
            </a:lvl8pPr>
            <a:lvl9pPr marL="13989505" indent="0">
              <a:buNone/>
              <a:defRPr sz="34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874A7CFD-C8A1-4A70-935C-0E1B4BEE30FA}" type="datetimeFigureOut">
              <a:rPr lang="hr-HR" smtClean="0"/>
              <a:pPr/>
              <a:t>26.6.2019.</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43C875E-1B0A-4808-AFD8-17A19B8ED7CC}" type="slidenum">
              <a:rPr lang="hr-HR" smtClean="0"/>
              <a:pPr/>
              <a:t>‹#›</a:t>
            </a:fld>
            <a:endParaRPr lang="hr-HR"/>
          </a:p>
        </p:txBody>
      </p:sp>
    </p:spTree>
    <p:extLst>
      <p:ext uri="{BB962C8B-B14F-4D97-AF65-F5344CB8AC3E}">
        <p14:creationId xmlns:p14="http://schemas.microsoft.com/office/powerpoint/2010/main" val="2091441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1260158" y="1441850"/>
            <a:ext cx="22682835" cy="6000751"/>
          </a:xfrm>
          <a:prstGeom prst="rect">
            <a:avLst/>
          </a:prstGeom>
        </p:spPr>
        <p:txBody>
          <a:bodyPr vert="horz" lIns="349738" tIns="174868" rIns="349738" bIns="174868"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1260158" y="8401053"/>
            <a:ext cx="22682835" cy="23761306"/>
          </a:xfrm>
          <a:prstGeom prst="rect">
            <a:avLst/>
          </a:prstGeom>
        </p:spPr>
        <p:txBody>
          <a:bodyPr vert="horz" lIns="349738" tIns="174868" rIns="349738" bIns="174868"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1260158" y="33370841"/>
            <a:ext cx="5880735" cy="1916907"/>
          </a:xfrm>
          <a:prstGeom prst="rect">
            <a:avLst/>
          </a:prstGeom>
        </p:spPr>
        <p:txBody>
          <a:bodyPr vert="horz" lIns="349738" tIns="174868" rIns="349738" bIns="174868" rtlCol="0" anchor="ctr"/>
          <a:lstStyle>
            <a:lvl1pPr algn="l">
              <a:defRPr sz="4600">
                <a:solidFill>
                  <a:schemeClr val="tx1">
                    <a:tint val="75000"/>
                  </a:schemeClr>
                </a:solidFill>
              </a:defRPr>
            </a:lvl1pPr>
          </a:lstStyle>
          <a:p>
            <a:fld id="{874A7CFD-C8A1-4A70-935C-0E1B4BEE30FA}" type="datetimeFigureOut">
              <a:rPr lang="hr-HR" smtClean="0"/>
              <a:pPr/>
              <a:t>26.6.2019.</a:t>
            </a:fld>
            <a:endParaRPr lang="hr-HR"/>
          </a:p>
        </p:txBody>
      </p:sp>
      <p:sp>
        <p:nvSpPr>
          <p:cNvPr id="5" name="Rezervirano mjesto podnožja 4"/>
          <p:cNvSpPr>
            <a:spLocks noGrp="1"/>
          </p:cNvSpPr>
          <p:nvPr>
            <p:ph type="ftr" sz="quarter" idx="3"/>
          </p:nvPr>
        </p:nvSpPr>
        <p:spPr>
          <a:xfrm>
            <a:off x="8611077" y="33370841"/>
            <a:ext cx="7980998" cy="1916907"/>
          </a:xfrm>
          <a:prstGeom prst="rect">
            <a:avLst/>
          </a:prstGeom>
        </p:spPr>
        <p:txBody>
          <a:bodyPr vert="horz" lIns="349738" tIns="174868" rIns="349738" bIns="174868" rtlCol="0" anchor="ctr"/>
          <a:lstStyle>
            <a:lvl1pPr algn="ctr">
              <a:defRPr sz="46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18062258" y="33370841"/>
            <a:ext cx="5880735" cy="1916907"/>
          </a:xfrm>
          <a:prstGeom prst="rect">
            <a:avLst/>
          </a:prstGeom>
        </p:spPr>
        <p:txBody>
          <a:bodyPr vert="horz" lIns="349738" tIns="174868" rIns="349738" bIns="174868" rtlCol="0" anchor="ctr"/>
          <a:lstStyle>
            <a:lvl1pPr algn="r">
              <a:defRPr sz="4600">
                <a:solidFill>
                  <a:schemeClr val="tx1">
                    <a:tint val="75000"/>
                  </a:schemeClr>
                </a:solidFill>
              </a:defRPr>
            </a:lvl1pPr>
          </a:lstStyle>
          <a:p>
            <a:fld id="{F43C875E-1B0A-4808-AFD8-17A19B8ED7CC}" type="slidenum">
              <a:rPr lang="hr-HR" smtClean="0"/>
              <a:pPr/>
              <a:t>‹#›</a:t>
            </a:fld>
            <a:endParaRPr lang="hr-HR"/>
          </a:p>
        </p:txBody>
      </p:sp>
    </p:spTree>
    <p:extLst>
      <p:ext uri="{BB962C8B-B14F-4D97-AF65-F5344CB8AC3E}">
        <p14:creationId xmlns:p14="http://schemas.microsoft.com/office/powerpoint/2010/main" val="1749560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76" rtl="0" eaLnBrk="1" latinLnBrk="0" hangingPunct="1">
        <a:spcBef>
          <a:spcPct val="0"/>
        </a:spcBef>
        <a:buNone/>
        <a:defRPr sz="16800" kern="1200">
          <a:solidFill>
            <a:schemeClr val="tx1"/>
          </a:solidFill>
          <a:latin typeface="+mj-lt"/>
          <a:ea typeface="+mj-ea"/>
          <a:cs typeface="+mj-cs"/>
        </a:defRPr>
      </a:lvl1pPr>
    </p:titleStyle>
    <p:bodyStyle>
      <a:lvl1pPr marL="1311516" indent="-1311516" algn="l" defTabSz="3497376"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618" indent="-1092930" algn="l" defTabSz="3497376"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720" indent="-874344" algn="l" defTabSz="3497376" rtl="0" eaLnBrk="1" latinLnBrk="0" hangingPunct="1">
        <a:spcBef>
          <a:spcPct val="20000"/>
        </a:spcBef>
        <a:buFont typeface="Arial" pitchFamily="34" charset="0"/>
        <a:buChar char="•"/>
        <a:defRPr sz="9100" kern="1200">
          <a:solidFill>
            <a:schemeClr val="tx1"/>
          </a:solidFill>
          <a:latin typeface="+mn-lt"/>
          <a:ea typeface="+mn-ea"/>
          <a:cs typeface="+mn-cs"/>
        </a:defRPr>
      </a:lvl3pPr>
      <a:lvl4pPr marL="6120409"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4pPr>
      <a:lvl5pPr marL="7869096"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5pPr>
      <a:lvl6pPr marL="9617785"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6473"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161"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3849" indent="-874344" algn="l" defTabSz="3497376"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sr-Latn-RS"/>
      </a:defPPr>
      <a:lvl1pPr marL="0" algn="l" defTabSz="3497376" rtl="0" eaLnBrk="1" latinLnBrk="0" hangingPunct="1">
        <a:defRPr sz="6900" kern="1200">
          <a:solidFill>
            <a:schemeClr val="tx1"/>
          </a:solidFill>
          <a:latin typeface="+mn-lt"/>
          <a:ea typeface="+mn-ea"/>
          <a:cs typeface="+mn-cs"/>
        </a:defRPr>
      </a:lvl1pPr>
      <a:lvl2pPr marL="1748689" algn="l" defTabSz="3497376" rtl="0" eaLnBrk="1" latinLnBrk="0" hangingPunct="1">
        <a:defRPr sz="6900" kern="1200">
          <a:solidFill>
            <a:schemeClr val="tx1"/>
          </a:solidFill>
          <a:latin typeface="+mn-lt"/>
          <a:ea typeface="+mn-ea"/>
          <a:cs typeface="+mn-cs"/>
        </a:defRPr>
      </a:lvl2pPr>
      <a:lvl3pPr marL="3497376" algn="l" defTabSz="3497376" rtl="0" eaLnBrk="1" latinLnBrk="0" hangingPunct="1">
        <a:defRPr sz="6900" kern="1200">
          <a:solidFill>
            <a:schemeClr val="tx1"/>
          </a:solidFill>
          <a:latin typeface="+mn-lt"/>
          <a:ea typeface="+mn-ea"/>
          <a:cs typeface="+mn-cs"/>
        </a:defRPr>
      </a:lvl3pPr>
      <a:lvl4pPr marL="5246065" algn="l" defTabSz="3497376" rtl="0" eaLnBrk="1" latinLnBrk="0" hangingPunct="1">
        <a:defRPr sz="6900" kern="1200">
          <a:solidFill>
            <a:schemeClr val="tx1"/>
          </a:solidFill>
          <a:latin typeface="+mn-lt"/>
          <a:ea typeface="+mn-ea"/>
          <a:cs typeface="+mn-cs"/>
        </a:defRPr>
      </a:lvl4pPr>
      <a:lvl5pPr marL="6994753" algn="l" defTabSz="3497376" rtl="0" eaLnBrk="1" latinLnBrk="0" hangingPunct="1">
        <a:defRPr sz="6900" kern="1200">
          <a:solidFill>
            <a:schemeClr val="tx1"/>
          </a:solidFill>
          <a:latin typeface="+mn-lt"/>
          <a:ea typeface="+mn-ea"/>
          <a:cs typeface="+mn-cs"/>
        </a:defRPr>
      </a:lvl5pPr>
      <a:lvl6pPr marL="8743441" algn="l" defTabSz="3497376" rtl="0" eaLnBrk="1" latinLnBrk="0" hangingPunct="1">
        <a:defRPr sz="6900" kern="1200">
          <a:solidFill>
            <a:schemeClr val="tx1"/>
          </a:solidFill>
          <a:latin typeface="+mn-lt"/>
          <a:ea typeface="+mn-ea"/>
          <a:cs typeface="+mn-cs"/>
        </a:defRPr>
      </a:lvl6pPr>
      <a:lvl7pPr marL="10492129" algn="l" defTabSz="3497376" rtl="0" eaLnBrk="1" latinLnBrk="0" hangingPunct="1">
        <a:defRPr sz="6900" kern="1200">
          <a:solidFill>
            <a:schemeClr val="tx1"/>
          </a:solidFill>
          <a:latin typeface="+mn-lt"/>
          <a:ea typeface="+mn-ea"/>
          <a:cs typeface="+mn-cs"/>
        </a:defRPr>
      </a:lvl7pPr>
      <a:lvl8pPr marL="12240818" algn="l" defTabSz="3497376" rtl="0" eaLnBrk="1" latinLnBrk="0" hangingPunct="1">
        <a:defRPr sz="6900" kern="1200">
          <a:solidFill>
            <a:schemeClr val="tx1"/>
          </a:solidFill>
          <a:latin typeface="+mn-lt"/>
          <a:ea typeface="+mn-ea"/>
          <a:cs typeface="+mn-cs"/>
        </a:defRPr>
      </a:lvl8pPr>
      <a:lvl9pPr marL="13989505" algn="l" defTabSz="3497376"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60000">
              <a:schemeClr val="accent1">
                <a:lumMod val="60000"/>
                <a:lumOff val="40000"/>
              </a:schemeClr>
            </a:gs>
            <a:gs pos="7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6" name="TekstniOkvir 5"/>
          <p:cNvSpPr txBox="1"/>
          <p:nvPr/>
        </p:nvSpPr>
        <p:spPr>
          <a:xfrm>
            <a:off x="574526" y="3682548"/>
            <a:ext cx="23978664" cy="1001809"/>
          </a:xfrm>
          <a:prstGeom prst="rect">
            <a:avLst/>
          </a:prstGeom>
          <a:noFill/>
          <a:ln>
            <a:noFill/>
          </a:ln>
          <a:effectLst>
            <a:glow rad="101600">
              <a:schemeClr val="accent4">
                <a:satMod val="175000"/>
                <a:alpha val="40000"/>
              </a:schemeClr>
            </a:glow>
            <a:outerShdw blurRad="50800" dist="38100" algn="l" rotWithShape="0">
              <a:prstClr val="black">
                <a:alpha val="40000"/>
              </a:prstClr>
            </a:outerShdw>
          </a:effectLst>
        </p:spPr>
        <p:txBody>
          <a:bodyPr wrap="square" lIns="77719" tIns="38860" rIns="77719" bIns="38860" numCol="1" rtlCol="0">
            <a:spAutoFit/>
          </a:bodyPr>
          <a:lstStyle/>
          <a:p>
            <a:pPr algn="ctr"/>
            <a:r>
              <a:rPr lang="hr-HR" sz="6000" b="1" dirty="0" smtClean="0">
                <a:solidFill>
                  <a:schemeClr val="accent1">
                    <a:lumMod val="75000"/>
                  </a:schemeClr>
                </a:solidFill>
                <a:latin typeface="Arial" panose="020B0604020202020204" pitchFamily="34" charset="0"/>
                <a:cs typeface="Arial" panose="020B0604020202020204" pitchFamily="34" charset="0"/>
              </a:rPr>
              <a:t>SELECTED PROPERTIES OF HVED TREATED COCOA SHELL</a:t>
            </a:r>
            <a:endParaRPr lang="hr-HR" sz="6000" dirty="0">
              <a:solidFill>
                <a:schemeClr val="accent1">
                  <a:lumMod val="75000"/>
                </a:schemeClr>
              </a:solidFill>
              <a:latin typeface="Arial" panose="020B0604020202020204" pitchFamily="34" charset="0"/>
              <a:cs typeface="Arial" panose="020B0604020202020204" pitchFamily="34" charset="0"/>
            </a:endParaRPr>
          </a:p>
        </p:txBody>
      </p:sp>
      <p:sp>
        <p:nvSpPr>
          <p:cNvPr id="17" name="TekstniOkvir 16"/>
          <p:cNvSpPr txBox="1"/>
          <p:nvPr/>
        </p:nvSpPr>
        <p:spPr>
          <a:xfrm>
            <a:off x="904636" y="34866253"/>
            <a:ext cx="7224643" cy="509366"/>
          </a:xfrm>
          <a:prstGeom prst="rect">
            <a:avLst/>
          </a:prstGeom>
          <a:noFill/>
          <a:ln>
            <a:noFill/>
          </a:ln>
        </p:spPr>
        <p:txBody>
          <a:bodyPr wrap="square" lIns="77719" tIns="38860" rIns="77719" bIns="38860" rtlCol="0">
            <a:spAutoFit/>
          </a:bodyPr>
          <a:lstStyle/>
          <a:p>
            <a:r>
              <a:rPr lang="hr-HR" sz="2800" dirty="0">
                <a:latin typeface="Arial" panose="020B0604020202020204" pitchFamily="34" charset="0"/>
                <a:cs typeface="Arial" panose="020B0604020202020204" pitchFamily="34" charset="0"/>
              </a:rPr>
              <a:t>*Corresponding author: </a:t>
            </a:r>
            <a:r>
              <a:rPr lang="hr-HR" sz="2800" dirty="0" smtClean="0">
                <a:latin typeface="Arial" panose="020B0604020202020204" pitchFamily="34" charset="0"/>
                <a:cs typeface="Arial" panose="020B0604020202020204" pitchFamily="34" charset="0"/>
              </a:rPr>
              <a:t>ajozinovic@ptfos.hr</a:t>
            </a:r>
            <a:endParaRPr lang="hr-HR" sz="2800" dirty="0">
              <a:latin typeface="Arial" panose="020B0604020202020204" pitchFamily="34" charset="0"/>
              <a:cs typeface="Arial" panose="020B0604020202020204" pitchFamily="34" charset="0"/>
            </a:endParaRPr>
          </a:p>
        </p:txBody>
      </p:sp>
      <p:sp>
        <p:nvSpPr>
          <p:cNvPr id="8" name="TextBox 7"/>
          <p:cNvSpPr txBox="1"/>
          <p:nvPr/>
        </p:nvSpPr>
        <p:spPr>
          <a:xfrm>
            <a:off x="826554" y="8912520"/>
            <a:ext cx="23474608" cy="3233310"/>
          </a:xfrm>
          <a:prstGeom prst="rect">
            <a:avLst/>
          </a:prstGeom>
          <a:noFill/>
          <a:ln w="12700">
            <a:noFill/>
          </a:ln>
        </p:spPr>
        <p:txBody>
          <a:bodyPr wrap="square" lIns="108320" tIns="54160" rIns="108320" bIns="54160" rtlCol="0">
            <a:spAutoFit/>
          </a:bodyPr>
          <a:lstStyle/>
          <a:p>
            <a:pPr algn="just"/>
            <a:r>
              <a:rPr lang="hr-HR" sz="4300" b="1" dirty="0">
                <a:solidFill>
                  <a:schemeClr val="accent1">
                    <a:lumMod val="75000"/>
                  </a:schemeClr>
                </a:solidFill>
                <a:latin typeface="Arial" panose="020B0604020202020204" pitchFamily="34" charset="0"/>
                <a:cs typeface="Arial" panose="020B0604020202020204" pitchFamily="34" charset="0"/>
              </a:rPr>
              <a:t>Introduction</a:t>
            </a:r>
          </a:p>
          <a:p>
            <a:pPr algn="just"/>
            <a:r>
              <a:rPr lang="en-US" sz="3200" dirty="0">
                <a:latin typeface="Arial" panose="020B0604020202020204" pitchFamily="34" charset="0"/>
                <a:cs typeface="Arial" panose="020B0604020202020204" pitchFamily="34" charset="0"/>
              </a:rPr>
              <a:t>In the chocolate industry, the main by-product is a cocoa shell that is separated from cocoa bean before or after the roasting process. As the cocoa shell is becoming increasingly difficult to dispose of, there is a need to explore the new solutions for its application. This study aimed to determine the effect of HVED (high voltage electrical discharge) treatment on selected cocoa shell properties. HVED is a non-thermal treatment which is performed in water and usually is used for extraction and decontamination of different foods and by-products. </a:t>
            </a:r>
            <a:endParaRPr lang="en-US" sz="3200" b="1" dirty="0">
              <a:latin typeface="Arial" panose="020B0604020202020204" pitchFamily="34" charset="0"/>
              <a:cs typeface="Arial" panose="020B0604020202020204" pitchFamily="34" charset="0"/>
            </a:endParaRPr>
          </a:p>
        </p:txBody>
      </p:sp>
      <p:sp>
        <p:nvSpPr>
          <p:cNvPr id="14" name="TextBox 13"/>
          <p:cNvSpPr txBox="1"/>
          <p:nvPr/>
        </p:nvSpPr>
        <p:spPr>
          <a:xfrm>
            <a:off x="821133" y="12539423"/>
            <a:ext cx="8396066" cy="8156079"/>
          </a:xfrm>
          <a:prstGeom prst="rect">
            <a:avLst/>
          </a:prstGeom>
          <a:noFill/>
          <a:ln w="12700">
            <a:noFill/>
          </a:ln>
        </p:spPr>
        <p:txBody>
          <a:bodyPr wrap="square" rtlCol="0">
            <a:spAutoFit/>
          </a:bodyPr>
          <a:lstStyle/>
          <a:p>
            <a:pPr algn="just"/>
            <a:r>
              <a:rPr lang="hr-HR" sz="4400" b="1" dirty="0">
                <a:solidFill>
                  <a:schemeClr val="accent1">
                    <a:lumMod val="75000"/>
                  </a:schemeClr>
                </a:solidFill>
                <a:latin typeface="Arial" panose="020B0604020202020204" pitchFamily="34" charset="0"/>
                <a:cs typeface="Arial" panose="020B0604020202020204" pitchFamily="34" charset="0"/>
              </a:rPr>
              <a:t>Materials and methods</a:t>
            </a:r>
          </a:p>
          <a:p>
            <a:pPr algn="just">
              <a:buSzPct val="120000"/>
            </a:pPr>
            <a:r>
              <a:rPr lang="en-US" sz="3200" dirty="0">
                <a:latin typeface="Arial" panose="020B0604020202020204" pitchFamily="34" charset="0"/>
                <a:cs typeface="Arial" panose="020B0604020202020204" pitchFamily="34" charset="0"/>
              </a:rPr>
              <a:t>From fermented and roasted (</a:t>
            </a:r>
            <a:r>
              <a:rPr lang="en-US" sz="3200" dirty="0" smtClean="0">
                <a:latin typeface="Arial" panose="020B0604020202020204" pitchFamily="34" charset="0"/>
                <a:cs typeface="Arial" panose="020B0604020202020204" pitchFamily="34" charset="0"/>
              </a:rPr>
              <a:t>135</a:t>
            </a:r>
            <a:r>
              <a:rPr lang="hr-HR"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C for 55 minutes) cocoa beans cocoa shell was separated and treated with high voltage electrical discharge directly in water. Samples were treated at 40 and 80 Hz for 15, 30 and 45 minutes in two different concentrations (1% and 3%). Control samples were treated in the same way only in water. </a:t>
            </a:r>
            <a:endParaRPr lang="hr-HR" sz="3200" dirty="0" smtClean="0">
              <a:latin typeface="Arial" panose="020B0604020202020204" pitchFamily="34" charset="0"/>
              <a:cs typeface="Arial" panose="020B0604020202020204" pitchFamily="34" charset="0"/>
            </a:endParaRPr>
          </a:p>
          <a:p>
            <a:pPr algn="just">
              <a:buSzPct val="120000"/>
            </a:pPr>
            <a:r>
              <a:rPr lang="en-US" sz="3200" dirty="0" smtClean="0">
                <a:latin typeface="Arial" panose="020B0604020202020204" pitchFamily="34" charset="0"/>
                <a:cs typeface="Arial" panose="020B0604020202020204" pitchFamily="34" charset="0"/>
              </a:rPr>
              <a:t>Total </a:t>
            </a:r>
            <a:r>
              <a:rPr lang="en-US" sz="3200" dirty="0">
                <a:latin typeface="Arial" panose="020B0604020202020204" pitchFamily="34" charset="0"/>
                <a:cs typeface="Arial" panose="020B0604020202020204" pitchFamily="34" charset="0"/>
              </a:rPr>
              <a:t>fat content was determined by Folch method, and fatty acids were measured by gas chromatography. Water activity is determined by HygroLab 3, Rotronic. The effect of HVED on the colour of the samples was determined with Chroma Meter CR-400, Konica Minolta.</a:t>
            </a:r>
            <a:endParaRPr lang="en-GB" sz="3200" dirty="0">
              <a:latin typeface="Arial" panose="020B0604020202020204" pitchFamily="34" charset="0"/>
              <a:cs typeface="Arial" panose="020B0604020202020204" pitchFamily="34" charset="0"/>
            </a:endParaRPr>
          </a:p>
        </p:txBody>
      </p:sp>
      <p:sp>
        <p:nvSpPr>
          <p:cNvPr id="3" name="TextBox 2"/>
          <p:cNvSpPr txBox="1"/>
          <p:nvPr/>
        </p:nvSpPr>
        <p:spPr>
          <a:xfrm>
            <a:off x="12076671" y="22072280"/>
            <a:ext cx="12350321" cy="5016758"/>
          </a:xfrm>
          <a:prstGeom prst="rect">
            <a:avLst/>
          </a:prstGeom>
          <a:noFill/>
        </p:spPr>
        <p:txBody>
          <a:bodyPr wrap="square" rtlCol="0">
            <a:spAutoFit/>
          </a:bodyPr>
          <a:lstStyle/>
          <a:p>
            <a:pPr algn="just"/>
            <a:r>
              <a:rPr lang="en-US" sz="3200" dirty="0" smtClean="0">
                <a:latin typeface="Arial" panose="020B0604020202020204" pitchFamily="34" charset="0"/>
                <a:cs typeface="Arial" panose="020B0604020202020204" pitchFamily="34" charset="0"/>
              </a:rPr>
              <a:t>Total </a:t>
            </a:r>
            <a:r>
              <a:rPr lang="en-US" sz="3200" dirty="0">
                <a:latin typeface="Arial" panose="020B0604020202020204" pitchFamily="34" charset="0"/>
                <a:cs typeface="Arial" panose="020B0604020202020204" pitchFamily="34" charset="0"/>
              </a:rPr>
              <a:t>fats ranged between 2.46 and 3.58%, and all samples were found to have the highest content of oleic and stearic acid (Table 1). It was also concluded that HVED has no significant effect on fat content or fatty acid content. Any treatment had an influence on total colour change (∆E) of the samples. It is also noticed that all samples were in the domain of red (a) and yellow (b) colour. Decrease of L values indicates that treated cocoa shell was darker (Table 2). Also, it can be seen that water activity in all treated samples increased compared to the untreated cocoa shell (Figure 1).</a:t>
            </a:r>
            <a:endParaRPr lang="hr-HR" sz="3200" dirty="0" smtClean="0">
              <a:latin typeface="Arial" panose="020B0604020202020204" pitchFamily="34" charset="0"/>
              <a:cs typeface="Arial" panose="020B0604020202020204" pitchFamily="34" charset="0"/>
            </a:endParaRPr>
          </a:p>
        </p:txBody>
      </p:sp>
      <p:grpSp>
        <p:nvGrpSpPr>
          <p:cNvPr id="15" name="Grupa 14"/>
          <p:cNvGrpSpPr/>
          <p:nvPr/>
        </p:nvGrpSpPr>
        <p:grpSpPr>
          <a:xfrm>
            <a:off x="2160415" y="4944035"/>
            <a:ext cx="21890433" cy="3852000"/>
            <a:chOff x="2016399" y="4445474"/>
            <a:chExt cx="21890433" cy="3864084"/>
          </a:xfrm>
        </p:grpSpPr>
        <p:sp>
          <p:nvSpPr>
            <p:cNvPr id="7" name="TekstniOkvir 6"/>
            <p:cNvSpPr txBox="1"/>
            <p:nvPr/>
          </p:nvSpPr>
          <p:spPr>
            <a:xfrm>
              <a:off x="2016399" y="4445474"/>
              <a:ext cx="21674408" cy="2811026"/>
            </a:xfrm>
            <a:prstGeom prst="rect">
              <a:avLst/>
            </a:prstGeom>
            <a:noFill/>
          </p:spPr>
          <p:txBody>
            <a:bodyPr wrap="square" rtlCol="0">
              <a:spAutoFit/>
            </a:bodyPr>
            <a:lstStyle/>
            <a:p>
              <a:pPr algn="ctr">
                <a:spcAft>
                  <a:spcPts val="1020"/>
                </a:spcAft>
              </a:pPr>
              <a:r>
                <a:rPr lang="hr-HR" sz="4400" b="1" dirty="0">
                  <a:latin typeface="Arial" panose="020B0604020202020204" pitchFamily="34" charset="0"/>
                  <a:cs typeface="Arial" panose="020B0604020202020204" pitchFamily="34" charset="0"/>
                </a:rPr>
                <a:t>Veronika Barišić, Ivana </a:t>
              </a:r>
              <a:r>
                <a:rPr lang="hr-HR" sz="4400" b="1" dirty="0" smtClean="0">
                  <a:latin typeface="Arial" panose="020B0604020202020204" pitchFamily="34" charset="0"/>
                  <a:cs typeface="Arial" panose="020B0604020202020204" pitchFamily="34" charset="0"/>
                </a:rPr>
                <a:t>Flanjak, Antun Jozinović*, </a:t>
              </a:r>
              <a:r>
                <a:rPr lang="hr-HR" sz="4400" b="1" dirty="0">
                  <a:latin typeface="Arial" panose="020B0604020202020204" pitchFamily="34" charset="0"/>
                  <a:cs typeface="Arial" panose="020B0604020202020204" pitchFamily="34" charset="0"/>
                </a:rPr>
                <a:t>Drago Šubarić, Jurislav Babić, </a:t>
              </a:r>
              <a:r>
                <a:rPr lang="hr-HR" sz="4400" b="1" dirty="0" smtClean="0">
                  <a:latin typeface="Arial" panose="020B0604020202020204" pitchFamily="34" charset="0"/>
                  <a:cs typeface="Arial" panose="020B0604020202020204" pitchFamily="34" charset="0"/>
                </a:rPr>
                <a:t>Borislav Miličević, Đurđica Ačkar</a:t>
              </a:r>
            </a:p>
            <a:p>
              <a:pPr algn="ctr">
                <a:spcAft>
                  <a:spcPts val="1020"/>
                </a:spcAft>
              </a:pPr>
              <a:r>
                <a:rPr lang="en-GB" sz="3600" dirty="0" smtClean="0">
                  <a:latin typeface="Arial" panose="020B0604020202020204" pitchFamily="34" charset="0"/>
                  <a:cs typeface="Arial" panose="020B0604020202020204" pitchFamily="34" charset="0"/>
                </a:rPr>
                <a:t>Josip </a:t>
              </a:r>
              <a:r>
                <a:rPr lang="en-GB" sz="3600" dirty="0">
                  <a:latin typeface="Arial" panose="020B0604020202020204" pitchFamily="34" charset="0"/>
                  <a:cs typeface="Arial" panose="020B0604020202020204" pitchFamily="34" charset="0"/>
                </a:rPr>
                <a:t>Juraj Strossmayer University of Osijek, Faculty of Food Technology </a:t>
              </a:r>
              <a:r>
                <a:rPr lang="en-GB" sz="3600" dirty="0" smtClean="0">
                  <a:latin typeface="Arial" panose="020B0604020202020204" pitchFamily="34" charset="0"/>
                  <a:cs typeface="Arial" panose="020B0604020202020204" pitchFamily="34" charset="0"/>
                </a:rPr>
                <a:t>Osijek</a:t>
              </a:r>
              <a:r>
                <a:rPr lang="hr-HR" sz="3600" dirty="0" smtClean="0">
                  <a:latin typeface="Arial" panose="020B0604020202020204" pitchFamily="34" charset="0"/>
                  <a:cs typeface="Arial" panose="020B0604020202020204" pitchFamily="34" charset="0"/>
                </a:rPr>
                <a:t>, </a:t>
              </a:r>
            </a:p>
            <a:p>
              <a:pPr algn="ctr">
                <a:spcAft>
                  <a:spcPts val="1020"/>
                </a:spcAft>
              </a:pPr>
              <a:r>
                <a:rPr lang="en-GB" sz="3600" dirty="0" smtClean="0">
                  <a:latin typeface="Arial" panose="020B0604020202020204" pitchFamily="34" charset="0"/>
                  <a:cs typeface="Arial" panose="020B0604020202020204" pitchFamily="34" charset="0"/>
                </a:rPr>
                <a:t>Franje </a:t>
              </a:r>
              <a:r>
                <a:rPr lang="en-GB" sz="3600" dirty="0">
                  <a:latin typeface="Arial" panose="020B0604020202020204" pitchFamily="34" charset="0"/>
                  <a:cs typeface="Arial" panose="020B0604020202020204" pitchFamily="34" charset="0"/>
                </a:rPr>
                <a:t>Kuhača 20, 31 000 Osijek, </a:t>
              </a:r>
              <a:r>
                <a:rPr lang="en-GB" sz="3600" dirty="0" smtClean="0">
                  <a:latin typeface="Arial" panose="020B0604020202020204" pitchFamily="34" charset="0"/>
                  <a:cs typeface="Arial" panose="020B0604020202020204" pitchFamily="34" charset="0"/>
                </a:rPr>
                <a:t>Croatia</a:t>
              </a:r>
              <a:endParaRPr lang="hr-HR" sz="3600" dirty="0">
                <a:latin typeface="Arial" panose="020B0604020202020204" pitchFamily="34" charset="0"/>
                <a:cs typeface="Arial" panose="020B0604020202020204" pitchFamily="34" charset="0"/>
              </a:endParaRPr>
            </a:p>
          </p:txBody>
        </p:sp>
        <p:pic>
          <p:nvPicPr>
            <p:cNvPr id="11" name="Picture 4" descr="Image result for sveuÄiliÅ¡te josipa jurja strossmayer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63720" y="5632941"/>
              <a:ext cx="2743112" cy="2676617"/>
            </a:xfrm>
            <a:prstGeom prst="rect">
              <a:avLst/>
            </a:prstGeom>
            <a:noFill/>
            <a:extLst>
              <a:ext uri="{909E8E84-426E-40DD-AFC4-6F175D3DCCD1}">
                <a14:hiddenFill xmlns:a14="http://schemas.microsoft.com/office/drawing/2010/main">
                  <a:solidFill>
                    <a:srgbClr val="FFFFFF"/>
                  </a:solidFill>
                </a14:hiddenFill>
              </a:ext>
            </a:extLst>
          </p:spPr>
        </p:pic>
      </p:grpSp>
      <p:sp>
        <p:nvSpPr>
          <p:cNvPr id="27" name="TekstniOkvir 26"/>
          <p:cNvSpPr txBox="1"/>
          <p:nvPr/>
        </p:nvSpPr>
        <p:spPr>
          <a:xfrm>
            <a:off x="1181829" y="892265"/>
            <a:ext cx="22911500" cy="2160000"/>
          </a:xfrm>
          <a:prstGeom prst="rect">
            <a:avLst/>
          </a:prstGeom>
          <a:noFill/>
          <a:ln w="0">
            <a:noFill/>
          </a:ln>
        </p:spPr>
        <p:txBody>
          <a:bodyPr wrap="square" lIns="77719" tIns="38860" rIns="77719" bIns="38860" rtlCol="0">
            <a:spAutoFit/>
          </a:bodyPr>
          <a:lstStyle/>
          <a:p>
            <a:pPr algn="ctr" fontAlgn="base"/>
            <a:r>
              <a:rPr lang="en-US" sz="5000" b="1" dirty="0">
                <a:latin typeface="Arial" panose="020B0604020202020204" pitchFamily="34" charset="0"/>
                <a:cs typeface="Arial" panose="020B0604020202020204" pitchFamily="34" charset="0"/>
              </a:rPr>
              <a:t>SIXTH INTERNATIONAL </a:t>
            </a:r>
            <a:r>
              <a:rPr lang="en-US" sz="5000" b="1" dirty="0" smtClean="0">
                <a:latin typeface="Arial" panose="020B0604020202020204" pitchFamily="34" charset="0"/>
                <a:cs typeface="Arial" panose="020B0604020202020204" pitchFamily="34" charset="0"/>
              </a:rPr>
              <a:t>CONFERENCE</a:t>
            </a:r>
            <a:r>
              <a:rPr lang="hr-HR" sz="5000" b="1" dirty="0" smtClean="0">
                <a:latin typeface="Arial" panose="020B0604020202020204" pitchFamily="34" charset="0"/>
                <a:cs typeface="Arial" panose="020B0604020202020204" pitchFamily="34" charset="0"/>
              </a:rPr>
              <a:t> </a:t>
            </a:r>
            <a:r>
              <a:rPr lang="en-US" sz="5000" b="1" dirty="0" smtClean="0">
                <a:latin typeface="Arial" panose="020B0604020202020204" pitchFamily="34" charset="0"/>
                <a:cs typeface="Arial" panose="020B0604020202020204" pitchFamily="34" charset="0"/>
              </a:rPr>
              <a:t>SUSTAINABLE </a:t>
            </a:r>
            <a:r>
              <a:rPr lang="en-US" sz="5000" b="1" dirty="0">
                <a:latin typeface="Arial" panose="020B0604020202020204" pitchFamily="34" charset="0"/>
                <a:cs typeface="Arial" panose="020B0604020202020204" pitchFamily="34" charset="0"/>
              </a:rPr>
              <a:t>FOOD AND POSTHARVEST TECHNOLOGIES - INOPTEP 2019</a:t>
            </a:r>
          </a:p>
          <a:p>
            <a:pPr algn="ctr" fontAlgn="base"/>
            <a:r>
              <a:rPr lang="en-US" sz="5000" b="1" dirty="0">
                <a:latin typeface="Arial" panose="020B0604020202020204" pitchFamily="34" charset="0"/>
                <a:cs typeface="Arial" panose="020B0604020202020204" pitchFamily="34" charset="0"/>
              </a:rPr>
              <a:t>KLADOVO, SERBIA, April 07th – 12th, 2019</a:t>
            </a:r>
          </a:p>
        </p:txBody>
      </p:sp>
      <p:sp>
        <p:nvSpPr>
          <p:cNvPr id="16" name="TekstniOkvir 15"/>
          <p:cNvSpPr txBox="1"/>
          <p:nvPr/>
        </p:nvSpPr>
        <p:spPr>
          <a:xfrm>
            <a:off x="904636" y="29091481"/>
            <a:ext cx="10856731" cy="3617472"/>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Acknowledgment</a:t>
            </a:r>
          </a:p>
          <a:p>
            <a:pPr algn="ctr"/>
            <a:endParaRPr lang="hr-HR" sz="3200" b="1" dirty="0" smtClean="0">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This work has been supported by Croatian Science Foundation under the project „Application of cocoa husk in production of chocolate and chocolate-like products” (UIP-2017-05-8709)</a:t>
            </a:r>
            <a:endParaRPr lang="hr-HR" sz="3200" dirty="0" smtClean="0">
              <a:latin typeface="Arial" panose="020B0604020202020204" pitchFamily="34" charset="0"/>
              <a:cs typeface="Arial" panose="020B0604020202020204" pitchFamily="34" charset="0"/>
            </a:endParaRPr>
          </a:p>
        </p:txBody>
      </p:sp>
      <p:sp>
        <p:nvSpPr>
          <p:cNvPr id="42" name="Rectangle 41"/>
          <p:cNvSpPr/>
          <p:nvPr/>
        </p:nvSpPr>
        <p:spPr>
          <a:xfrm>
            <a:off x="504231" y="504000"/>
            <a:ext cx="24119255" cy="35068202"/>
          </a:xfrm>
          <a:prstGeom prst="rect">
            <a:avLst/>
          </a:prstGeom>
          <a:noFill/>
          <a:ln w="127000" cap="flat" cmpd="sng">
            <a:solidFill>
              <a:schemeClr val="accent1">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6">
                  <a:lumMod val="75000"/>
                </a:schemeClr>
              </a:solidFill>
            </a:endParaRPr>
          </a:p>
        </p:txBody>
      </p:sp>
      <p:sp>
        <p:nvSpPr>
          <p:cNvPr id="18" name="TekstniOkvir 17"/>
          <p:cNvSpPr txBox="1"/>
          <p:nvPr/>
        </p:nvSpPr>
        <p:spPr>
          <a:xfrm>
            <a:off x="11899529" y="34313108"/>
            <a:ext cx="12874807" cy="584775"/>
          </a:xfrm>
          <a:prstGeom prst="rect">
            <a:avLst/>
          </a:prstGeom>
          <a:noFill/>
        </p:spPr>
        <p:txBody>
          <a:bodyPr wrap="none" rtlCol="0">
            <a:spAutoFit/>
          </a:bodyPr>
          <a:lstStyle/>
          <a:p>
            <a:r>
              <a:rPr lang="en-US" sz="3200" dirty="0" smtClean="0">
                <a:latin typeface="Arial" panose="020B0604020202020204" pitchFamily="34" charset="0"/>
                <a:cs typeface="Arial" panose="020B0604020202020204" pitchFamily="34" charset="0"/>
              </a:rPr>
              <a:t>Figure</a:t>
            </a:r>
            <a:r>
              <a:rPr lang="hr-HR" sz="3200" dirty="0" smtClean="0">
                <a:latin typeface="Arial" panose="020B0604020202020204" pitchFamily="34" charset="0"/>
                <a:cs typeface="Arial" panose="020B0604020202020204" pitchFamily="34" charset="0"/>
              </a:rPr>
              <a:t> 1. Water activity of untreated cocoa shell and treated samples  </a:t>
            </a:r>
            <a:endParaRPr lang="en-US" sz="3200" dirty="0">
              <a:latin typeface="Arial" panose="020B0604020202020204" pitchFamily="34" charset="0"/>
              <a:cs typeface="Arial" panose="020B0604020202020204" pitchFamily="34" charset="0"/>
            </a:endParaRPr>
          </a:p>
        </p:txBody>
      </p:sp>
      <p:sp>
        <p:nvSpPr>
          <p:cNvPr id="29" name="TekstniOkvir 28"/>
          <p:cNvSpPr txBox="1"/>
          <p:nvPr/>
        </p:nvSpPr>
        <p:spPr>
          <a:xfrm>
            <a:off x="2027463" y="22355084"/>
            <a:ext cx="8611075" cy="584775"/>
          </a:xfrm>
          <a:prstGeom prst="rect">
            <a:avLst/>
          </a:prstGeom>
          <a:noFill/>
        </p:spPr>
        <p:txBody>
          <a:bodyPr wrap="none" rtlCol="0">
            <a:spAutoFit/>
          </a:bodyPr>
          <a:lstStyle/>
          <a:p>
            <a:r>
              <a:rPr lang="hr-HR" sz="3200" dirty="0" smtClean="0">
                <a:latin typeface="Arial" panose="020B0604020202020204" pitchFamily="34" charset="0"/>
                <a:cs typeface="Arial" panose="020B0604020202020204" pitchFamily="34" charset="0"/>
              </a:rPr>
              <a:t>Table 2. Colour values of cocoa shell samples </a:t>
            </a:r>
            <a:endParaRPr lang="en-US" sz="3200" dirty="0">
              <a:latin typeface="Arial" panose="020B0604020202020204" pitchFamily="34" charset="0"/>
              <a:cs typeface="Arial" panose="020B0604020202020204" pitchFamily="34" charset="0"/>
            </a:endParaRPr>
          </a:p>
        </p:txBody>
      </p:sp>
      <p:sp>
        <p:nvSpPr>
          <p:cNvPr id="30" name="TekstniOkvir 29"/>
          <p:cNvSpPr txBox="1"/>
          <p:nvPr/>
        </p:nvSpPr>
        <p:spPr>
          <a:xfrm>
            <a:off x="9858087" y="13673123"/>
            <a:ext cx="14412211" cy="1077218"/>
          </a:xfrm>
          <a:prstGeom prst="rect">
            <a:avLst/>
          </a:prstGeom>
          <a:noFill/>
        </p:spPr>
        <p:txBody>
          <a:bodyPr wrap="square" rtlCol="0">
            <a:spAutoFit/>
          </a:bodyPr>
          <a:lstStyle/>
          <a:p>
            <a:pPr algn="ctr"/>
            <a:r>
              <a:rPr lang="hr-HR" sz="3200" dirty="0" smtClean="0">
                <a:latin typeface="Arial" panose="020B0604020202020204" pitchFamily="34" charset="0"/>
                <a:cs typeface="Arial" panose="020B0604020202020204" pitchFamily="34" charset="0"/>
              </a:rPr>
              <a:t>Table 1. Total fat and fatty acid content of untreated and treated cocoa shell samples </a:t>
            </a:r>
            <a:endParaRPr lang="en-US" sz="3200" dirty="0">
              <a:latin typeface="Arial" panose="020B0604020202020204" pitchFamily="34" charset="0"/>
              <a:cs typeface="Arial" panose="020B0604020202020204" pitchFamily="34" charset="0"/>
            </a:endParaRPr>
          </a:p>
        </p:txBody>
      </p:sp>
      <p:pic>
        <p:nvPicPr>
          <p:cNvPr id="2" name="Slika 1"/>
          <p:cNvPicPr>
            <a:picLocks noChangeAspect="1"/>
          </p:cNvPicPr>
          <p:nvPr/>
        </p:nvPicPr>
        <p:blipFill>
          <a:blip r:embed="rId4"/>
          <a:stretch>
            <a:fillRect/>
          </a:stretch>
        </p:blipFill>
        <p:spPr>
          <a:xfrm>
            <a:off x="4012266" y="32096284"/>
            <a:ext cx="4117013" cy="1938699"/>
          </a:xfrm>
          <a:prstGeom prst="rect">
            <a:avLst/>
          </a:prstGeom>
        </p:spPr>
      </p:pic>
      <p:pic>
        <p:nvPicPr>
          <p:cNvPr id="4" name="Slika 3"/>
          <p:cNvPicPr>
            <a:picLocks noChangeAspect="1"/>
          </p:cNvPicPr>
          <p:nvPr/>
        </p:nvPicPr>
        <p:blipFill>
          <a:blip r:embed="rId5"/>
          <a:stretch>
            <a:fillRect/>
          </a:stretch>
        </p:blipFill>
        <p:spPr>
          <a:xfrm>
            <a:off x="641748" y="6054887"/>
            <a:ext cx="5419814" cy="3395766"/>
          </a:xfrm>
          <a:prstGeom prst="rect">
            <a:avLst/>
          </a:prstGeom>
        </p:spPr>
      </p:pic>
      <p:graphicFrame>
        <p:nvGraphicFramePr>
          <p:cNvPr id="9" name="Tablica 8"/>
          <p:cNvGraphicFramePr>
            <a:graphicFrameLocks noGrp="1"/>
          </p:cNvGraphicFramePr>
          <p:nvPr>
            <p:extLst>
              <p:ext uri="{D42A27DB-BD31-4B8C-83A1-F6EECF244321}">
                <p14:modId xmlns:p14="http://schemas.microsoft.com/office/powerpoint/2010/main" val="2434375842"/>
              </p:ext>
            </p:extLst>
          </p:nvPr>
        </p:nvGraphicFramePr>
        <p:xfrm>
          <a:off x="721015" y="22961696"/>
          <a:ext cx="11229708" cy="5834289"/>
        </p:xfrm>
        <a:graphic>
          <a:graphicData uri="http://schemas.openxmlformats.org/drawingml/2006/table">
            <a:tbl>
              <a:tblPr firstRow="1" firstCol="1" bandRow="1">
                <a:tableStyleId>{073A0DAA-6AF3-43AB-8588-CEC1D06C72B9}</a:tableStyleId>
              </a:tblPr>
              <a:tblGrid>
                <a:gridCol w="2210675">
                  <a:extLst>
                    <a:ext uri="{9D8B030D-6E8A-4147-A177-3AD203B41FA5}">
                      <a16:colId xmlns:a16="http://schemas.microsoft.com/office/drawing/2014/main" val="1944177270"/>
                    </a:ext>
                  </a:extLst>
                </a:gridCol>
                <a:gridCol w="1584176">
                  <a:extLst>
                    <a:ext uri="{9D8B030D-6E8A-4147-A177-3AD203B41FA5}">
                      <a16:colId xmlns:a16="http://schemas.microsoft.com/office/drawing/2014/main" val="1151810134"/>
                    </a:ext>
                  </a:extLst>
                </a:gridCol>
                <a:gridCol w="1512168">
                  <a:extLst>
                    <a:ext uri="{9D8B030D-6E8A-4147-A177-3AD203B41FA5}">
                      <a16:colId xmlns:a16="http://schemas.microsoft.com/office/drawing/2014/main" val="1313064204"/>
                    </a:ext>
                  </a:extLst>
                </a:gridCol>
                <a:gridCol w="1512168">
                  <a:extLst>
                    <a:ext uri="{9D8B030D-6E8A-4147-A177-3AD203B41FA5}">
                      <a16:colId xmlns:a16="http://schemas.microsoft.com/office/drawing/2014/main" val="1845309828"/>
                    </a:ext>
                  </a:extLst>
                </a:gridCol>
                <a:gridCol w="1512168">
                  <a:extLst>
                    <a:ext uri="{9D8B030D-6E8A-4147-A177-3AD203B41FA5}">
                      <a16:colId xmlns:a16="http://schemas.microsoft.com/office/drawing/2014/main" val="4006812631"/>
                    </a:ext>
                  </a:extLst>
                </a:gridCol>
                <a:gridCol w="1512168">
                  <a:extLst>
                    <a:ext uri="{9D8B030D-6E8A-4147-A177-3AD203B41FA5}">
                      <a16:colId xmlns:a16="http://schemas.microsoft.com/office/drawing/2014/main" val="2527813899"/>
                    </a:ext>
                  </a:extLst>
                </a:gridCol>
                <a:gridCol w="1386185">
                  <a:extLst>
                    <a:ext uri="{9D8B030D-6E8A-4147-A177-3AD203B41FA5}">
                      <a16:colId xmlns:a16="http://schemas.microsoft.com/office/drawing/2014/main" val="1081413981"/>
                    </a:ext>
                  </a:extLst>
                </a:gridCol>
              </a:tblGrid>
              <a:tr h="268524">
                <a:tc>
                  <a:txBody>
                    <a:bodyPr/>
                    <a:lstStyle/>
                    <a:p>
                      <a:pPr algn="ctr">
                        <a:lnSpc>
                          <a:spcPct val="115000"/>
                        </a:lnSpc>
                        <a:spcAft>
                          <a:spcPts val="0"/>
                        </a:spcAft>
                        <a:tabLst>
                          <a:tab pos="2914650" algn="l"/>
                        </a:tabLst>
                      </a:pPr>
                      <a:r>
                        <a:rPr lang="en-GB" sz="1600" b="1" dirty="0">
                          <a:effectLst/>
                        </a:rPr>
                        <a:t>Sample</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L</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a</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b</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C</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h°</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ΔE</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5102568"/>
                  </a:ext>
                </a:extLst>
              </a:tr>
              <a:tr h="292935">
                <a:tc>
                  <a:txBody>
                    <a:bodyPr/>
                    <a:lstStyle/>
                    <a:p>
                      <a:pPr algn="ctr">
                        <a:lnSpc>
                          <a:spcPct val="115000"/>
                        </a:lnSpc>
                        <a:spcAft>
                          <a:spcPts val="0"/>
                        </a:spcAft>
                        <a:tabLst>
                          <a:tab pos="2914650" algn="l"/>
                        </a:tabLst>
                      </a:pPr>
                      <a:r>
                        <a:rPr lang="en-GB" sz="1600" b="1" dirty="0">
                          <a:effectLst/>
                        </a:rPr>
                        <a:t>Untreated cocoa shell</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dirty="0">
                          <a:effectLst/>
                        </a:rPr>
                        <a:t>47.86 ± 3.08</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9.23 ± 0.44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17.98 ± 0.08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20.21 ± 0.13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62.84 ± 1.20</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hr-HR" sz="1600" b="1">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4266904"/>
                  </a:ext>
                </a:extLst>
              </a:tr>
              <a:tr h="292935">
                <a:tc>
                  <a:txBody>
                    <a:bodyPr/>
                    <a:lstStyle/>
                    <a:p>
                      <a:pPr algn="ctr">
                        <a:lnSpc>
                          <a:spcPct val="115000"/>
                        </a:lnSpc>
                        <a:spcAft>
                          <a:spcPts val="0"/>
                        </a:spcAft>
                        <a:tabLst>
                          <a:tab pos="2914650" algn="l"/>
                        </a:tabLst>
                      </a:pPr>
                      <a:r>
                        <a:rPr lang="en-GB" sz="1600" b="1">
                          <a:effectLst/>
                        </a:rPr>
                        <a:t>1.5%, 15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46.51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8.51 ± 0.08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15.48 ± 0.07</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17.66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61.19 ± 0.32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2.93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6221690"/>
                  </a:ext>
                </a:extLst>
              </a:tr>
              <a:tr h="292935">
                <a:tc>
                  <a:txBody>
                    <a:bodyPr/>
                    <a:lstStyle/>
                    <a:p>
                      <a:pPr algn="ctr">
                        <a:lnSpc>
                          <a:spcPct val="115000"/>
                        </a:lnSpc>
                        <a:spcAft>
                          <a:spcPts val="0"/>
                        </a:spcAft>
                        <a:tabLst>
                          <a:tab pos="2914650" algn="l"/>
                        </a:tabLst>
                      </a:pPr>
                      <a:r>
                        <a:rPr lang="en-GB" sz="1600" b="1">
                          <a:effectLst/>
                        </a:rPr>
                        <a:t>1.5%, 30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45.76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8.59 ± 0.12</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15.44 ± 0.06</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17.67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60.77 ± 0.25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3.36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1272438"/>
                  </a:ext>
                </a:extLst>
              </a:tr>
              <a:tr h="292935">
                <a:tc>
                  <a:txBody>
                    <a:bodyPr/>
                    <a:lstStyle/>
                    <a:p>
                      <a:pPr algn="ctr">
                        <a:lnSpc>
                          <a:spcPct val="115000"/>
                        </a:lnSpc>
                        <a:spcAft>
                          <a:spcPts val="0"/>
                        </a:spcAft>
                        <a:tabLst>
                          <a:tab pos="2914650" algn="l"/>
                        </a:tabLst>
                      </a:pPr>
                      <a:r>
                        <a:rPr lang="en-GB" sz="1600" b="1">
                          <a:effectLst/>
                        </a:rPr>
                        <a:t>1.5%, 45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45.27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8.45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15.02 ± 0.04</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17.24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60.64 ± 0.14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4.01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1445314"/>
                  </a:ext>
                </a:extLst>
              </a:tr>
              <a:tr h="292935">
                <a:tc>
                  <a:txBody>
                    <a:bodyPr/>
                    <a:lstStyle/>
                    <a:p>
                      <a:pPr algn="ctr">
                        <a:lnSpc>
                          <a:spcPct val="115000"/>
                        </a:lnSpc>
                        <a:spcAft>
                          <a:spcPts val="0"/>
                        </a:spcAft>
                        <a:tabLst>
                          <a:tab pos="2914650" algn="l"/>
                        </a:tabLst>
                      </a:pPr>
                      <a:r>
                        <a:rPr lang="en-GB" sz="1600" b="1">
                          <a:effectLst/>
                        </a:rPr>
                        <a:t>1.5%, 15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46.06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9.00 ± 0.06</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16.97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19.22 ± 0.01</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62.07 ± 0.20</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2.08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9726989"/>
                  </a:ext>
                </a:extLst>
              </a:tr>
              <a:tr h="292935">
                <a:tc>
                  <a:txBody>
                    <a:bodyPr/>
                    <a:lstStyle/>
                    <a:p>
                      <a:pPr algn="ctr">
                        <a:lnSpc>
                          <a:spcPct val="115000"/>
                        </a:lnSpc>
                        <a:spcAft>
                          <a:spcPts val="0"/>
                        </a:spcAft>
                        <a:tabLst>
                          <a:tab pos="2914650" algn="l"/>
                        </a:tabLst>
                      </a:pPr>
                      <a:r>
                        <a:rPr lang="en-GB" sz="1600" b="1">
                          <a:effectLst/>
                        </a:rPr>
                        <a:t>1.5%, 30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45.71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8.70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15.45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17.73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60.64 ± 0.15</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3.36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9741256"/>
                  </a:ext>
                </a:extLst>
              </a:tr>
              <a:tr h="292935">
                <a:tc>
                  <a:txBody>
                    <a:bodyPr/>
                    <a:lstStyle/>
                    <a:p>
                      <a:pPr algn="ctr">
                        <a:lnSpc>
                          <a:spcPct val="115000"/>
                        </a:lnSpc>
                        <a:spcAft>
                          <a:spcPts val="0"/>
                        </a:spcAft>
                        <a:tabLst>
                          <a:tab pos="2914650" algn="l"/>
                        </a:tabLst>
                      </a:pPr>
                      <a:r>
                        <a:rPr lang="en-GB" sz="1600" b="1">
                          <a:effectLst/>
                        </a:rPr>
                        <a:t>1.5%, 45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45.79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8.77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15.58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17.88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60.62 ± 0.15</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3.20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2327187"/>
                  </a:ext>
                </a:extLst>
              </a:tr>
              <a:tr h="292935">
                <a:tc>
                  <a:txBody>
                    <a:bodyPr/>
                    <a:lstStyle/>
                    <a:p>
                      <a:pPr algn="ctr">
                        <a:lnSpc>
                          <a:spcPct val="115000"/>
                        </a:lnSpc>
                        <a:spcAft>
                          <a:spcPts val="0"/>
                        </a:spcAft>
                        <a:tabLst>
                          <a:tab pos="2914650" algn="l"/>
                        </a:tabLst>
                      </a:pPr>
                      <a:r>
                        <a:rPr lang="en-GB" sz="1600" b="1">
                          <a:effectLst/>
                        </a:rPr>
                        <a:t>1.5%, 15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45.26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8.80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15.65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17.96 ± 0.02</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60.64 ± 0.17</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3.51 ± 0.03</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0227176"/>
                  </a:ext>
                </a:extLst>
              </a:tr>
              <a:tr h="292935">
                <a:tc>
                  <a:txBody>
                    <a:bodyPr/>
                    <a:lstStyle/>
                    <a:p>
                      <a:pPr algn="ctr">
                        <a:lnSpc>
                          <a:spcPct val="115000"/>
                        </a:lnSpc>
                        <a:spcAft>
                          <a:spcPts val="0"/>
                        </a:spcAft>
                        <a:tabLst>
                          <a:tab pos="2914650" algn="l"/>
                        </a:tabLst>
                      </a:pPr>
                      <a:r>
                        <a:rPr lang="en-GB" sz="1600" b="1">
                          <a:effectLst/>
                        </a:rPr>
                        <a:t>1.5%, 30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46.15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8.74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15.94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18.18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61.27 ± 0.13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2.71 ± 0.02</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0497017"/>
                  </a:ext>
                </a:extLst>
              </a:tr>
              <a:tr h="292935">
                <a:tc>
                  <a:txBody>
                    <a:bodyPr/>
                    <a:lstStyle/>
                    <a:p>
                      <a:pPr algn="ctr">
                        <a:lnSpc>
                          <a:spcPct val="115000"/>
                        </a:lnSpc>
                        <a:spcAft>
                          <a:spcPts val="0"/>
                        </a:spcAft>
                        <a:tabLst>
                          <a:tab pos="2914650" algn="l"/>
                        </a:tabLst>
                      </a:pPr>
                      <a:r>
                        <a:rPr lang="en-GB" sz="1600" b="1">
                          <a:effectLst/>
                        </a:rPr>
                        <a:t>1.5%, 45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45.47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8.83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16.16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18.42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61.35 ± 0.08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3.03 ± 0.02</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9950461"/>
                  </a:ext>
                </a:extLst>
              </a:tr>
              <a:tr h="292935">
                <a:tc>
                  <a:txBody>
                    <a:bodyPr/>
                    <a:lstStyle/>
                    <a:p>
                      <a:pPr algn="ctr">
                        <a:lnSpc>
                          <a:spcPct val="115000"/>
                        </a:lnSpc>
                        <a:spcAft>
                          <a:spcPts val="0"/>
                        </a:spcAft>
                        <a:tabLst>
                          <a:tab pos="2914650" algn="l"/>
                        </a:tabLst>
                      </a:pPr>
                      <a:r>
                        <a:rPr lang="en-GB" sz="1600" b="1">
                          <a:effectLst/>
                        </a:rPr>
                        <a:t>3%, 15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43.12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8.89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16.21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18.49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61.25 ± 0.04</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5.07 ± 0.03</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695836"/>
                  </a:ext>
                </a:extLst>
              </a:tr>
              <a:tr h="292935">
                <a:tc>
                  <a:txBody>
                    <a:bodyPr/>
                    <a:lstStyle/>
                    <a:p>
                      <a:pPr algn="ctr">
                        <a:lnSpc>
                          <a:spcPct val="115000"/>
                        </a:lnSpc>
                        <a:spcAft>
                          <a:spcPts val="0"/>
                        </a:spcAft>
                        <a:tabLst>
                          <a:tab pos="2914650" algn="l"/>
                        </a:tabLst>
                      </a:pPr>
                      <a:r>
                        <a:rPr lang="en-GB" sz="1600" b="1">
                          <a:effectLst/>
                        </a:rPr>
                        <a:t>3%, 30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41.73 ± 0.06</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8.79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15.60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17.91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60.62 ± 0.18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6.59 ± 0.07</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8323130"/>
                  </a:ext>
                </a:extLst>
              </a:tr>
              <a:tr h="292935">
                <a:tc>
                  <a:txBody>
                    <a:bodyPr/>
                    <a:lstStyle/>
                    <a:p>
                      <a:pPr algn="ctr">
                        <a:lnSpc>
                          <a:spcPct val="115000"/>
                        </a:lnSpc>
                        <a:spcAft>
                          <a:spcPts val="0"/>
                        </a:spcAft>
                        <a:tabLst>
                          <a:tab pos="2914650" algn="l"/>
                        </a:tabLst>
                      </a:pPr>
                      <a:r>
                        <a:rPr lang="en-GB" sz="1600" b="1">
                          <a:effectLst/>
                        </a:rPr>
                        <a:t>3%, 45 min</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41.53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8.91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15.65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18.01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60.35 ± 0.10</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6.75 ± 0.03</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5049937"/>
                  </a:ext>
                </a:extLst>
              </a:tr>
              <a:tr h="292935">
                <a:tc>
                  <a:txBody>
                    <a:bodyPr/>
                    <a:lstStyle/>
                    <a:p>
                      <a:pPr algn="ctr">
                        <a:lnSpc>
                          <a:spcPct val="115000"/>
                        </a:lnSpc>
                        <a:spcAft>
                          <a:spcPts val="0"/>
                        </a:spcAft>
                        <a:tabLst>
                          <a:tab pos="2914650" algn="l"/>
                        </a:tabLst>
                      </a:pPr>
                      <a:r>
                        <a:rPr lang="en-GB" sz="1600" b="1">
                          <a:effectLst/>
                        </a:rPr>
                        <a:t>3%, 15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44.13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8.88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16.14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18.42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61.19 ± 0.18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4.17 ± 0.04</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2415387"/>
                  </a:ext>
                </a:extLst>
              </a:tr>
              <a:tr h="292935">
                <a:tc>
                  <a:txBody>
                    <a:bodyPr/>
                    <a:lstStyle/>
                    <a:p>
                      <a:pPr algn="ctr">
                        <a:lnSpc>
                          <a:spcPct val="115000"/>
                        </a:lnSpc>
                        <a:spcAft>
                          <a:spcPts val="0"/>
                        </a:spcAft>
                        <a:tabLst>
                          <a:tab pos="2914650" algn="l"/>
                        </a:tabLst>
                      </a:pPr>
                      <a:r>
                        <a:rPr lang="en-GB" sz="1600" b="1">
                          <a:effectLst/>
                        </a:rPr>
                        <a:t>3%, 30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44.45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8.85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16.21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18.47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61.36 ± 0.10</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3.86 ± 0.04</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3454469"/>
                  </a:ext>
                </a:extLst>
              </a:tr>
              <a:tr h="292935">
                <a:tc>
                  <a:txBody>
                    <a:bodyPr/>
                    <a:lstStyle/>
                    <a:p>
                      <a:pPr algn="ctr">
                        <a:lnSpc>
                          <a:spcPct val="115000"/>
                        </a:lnSpc>
                        <a:spcAft>
                          <a:spcPts val="0"/>
                        </a:spcAft>
                        <a:tabLst>
                          <a:tab pos="2914650" algn="l"/>
                        </a:tabLst>
                      </a:pPr>
                      <a:r>
                        <a:rPr lang="en-GB" sz="1600" b="1">
                          <a:effectLst/>
                        </a:rPr>
                        <a:t>3%, 45 min, 40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43.73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8.72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15.85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18.09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61.18 ± 0.15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4.67 ± 0.04</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9912198"/>
                  </a:ext>
                </a:extLst>
              </a:tr>
              <a:tr h="292935">
                <a:tc>
                  <a:txBody>
                    <a:bodyPr/>
                    <a:lstStyle/>
                    <a:p>
                      <a:pPr algn="ctr">
                        <a:lnSpc>
                          <a:spcPct val="115000"/>
                        </a:lnSpc>
                        <a:spcAft>
                          <a:spcPts val="0"/>
                        </a:spcAft>
                        <a:tabLst>
                          <a:tab pos="2914650" algn="l"/>
                        </a:tabLst>
                      </a:pPr>
                      <a:r>
                        <a:rPr lang="en-GB" sz="1600" b="1">
                          <a:effectLst/>
                        </a:rPr>
                        <a:t>3%, 15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44.42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8.91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16.44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18.70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61.53 ± 0.18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3.78 ± 0.03</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8355949"/>
                  </a:ext>
                </a:extLst>
              </a:tr>
              <a:tr h="292935">
                <a:tc>
                  <a:txBody>
                    <a:bodyPr/>
                    <a:lstStyle/>
                    <a:p>
                      <a:pPr algn="ctr">
                        <a:lnSpc>
                          <a:spcPct val="115000"/>
                        </a:lnSpc>
                        <a:spcAft>
                          <a:spcPts val="0"/>
                        </a:spcAft>
                        <a:tabLst>
                          <a:tab pos="2914650" algn="l"/>
                        </a:tabLst>
                      </a:pPr>
                      <a:r>
                        <a:rPr lang="en-GB" sz="1600" b="1">
                          <a:effectLst/>
                        </a:rPr>
                        <a:t>3%, 30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42.40 ± 0.02</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8.63 ± 0.05</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15.15 ± 0.03</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17.44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60.32 ± 0.18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6.18 ± 0.03</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4601396"/>
                  </a:ext>
                </a:extLst>
              </a:tr>
              <a:tr h="292935">
                <a:tc>
                  <a:txBody>
                    <a:bodyPr/>
                    <a:lstStyle/>
                    <a:p>
                      <a:pPr algn="ctr">
                        <a:lnSpc>
                          <a:spcPct val="115000"/>
                        </a:lnSpc>
                        <a:spcAft>
                          <a:spcPts val="0"/>
                        </a:spcAft>
                        <a:tabLst>
                          <a:tab pos="2914650" algn="l"/>
                        </a:tabLst>
                      </a:pPr>
                      <a:r>
                        <a:rPr lang="en-GB" sz="1600" b="1">
                          <a:effectLst/>
                        </a:rPr>
                        <a:t>3%, 45 min, 80 Hz</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914650" algn="l"/>
                        </a:tabLst>
                      </a:pPr>
                      <a:r>
                        <a:rPr lang="en-GB" sz="1600" b="1">
                          <a:effectLst/>
                        </a:rPr>
                        <a:t>42.67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8.59 ± 0.07</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14.90 ± 0.04</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17.20 ± 0.01</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a:effectLst/>
                        </a:rPr>
                        <a:t>60.04 ± 0.28</a:t>
                      </a:r>
                      <a:endParaRPr lang="hr-HR"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914650" algn="l"/>
                        </a:tabLst>
                      </a:pPr>
                      <a:r>
                        <a:rPr lang="en-GB" sz="1600" b="1" dirty="0">
                          <a:effectLst/>
                        </a:rPr>
                        <a:t>6.07 ± 0.02</a:t>
                      </a:r>
                      <a:endParaRPr lang="hr-H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3703698"/>
                  </a:ext>
                </a:extLst>
              </a:tr>
            </a:tbl>
          </a:graphicData>
        </a:graphic>
      </p:graphicFrame>
      <p:graphicFrame>
        <p:nvGraphicFramePr>
          <p:cNvPr id="20" name="Tablica 19"/>
          <p:cNvGraphicFramePr>
            <a:graphicFrameLocks noGrp="1"/>
          </p:cNvGraphicFramePr>
          <p:nvPr>
            <p:extLst>
              <p:ext uri="{D42A27DB-BD31-4B8C-83A1-F6EECF244321}">
                <p14:modId xmlns:p14="http://schemas.microsoft.com/office/powerpoint/2010/main" val="1034563701"/>
              </p:ext>
            </p:extLst>
          </p:nvPr>
        </p:nvGraphicFramePr>
        <p:xfrm>
          <a:off x="9827224" y="14688215"/>
          <a:ext cx="14473938" cy="7014369"/>
        </p:xfrm>
        <a:graphic>
          <a:graphicData uri="http://schemas.openxmlformats.org/drawingml/2006/table">
            <a:tbl>
              <a:tblPr firstRow="1" firstCol="1" bandRow="1">
                <a:tableStyleId>{073A0DAA-6AF3-43AB-8588-CEC1D06C72B9}</a:tableStyleId>
              </a:tblPr>
              <a:tblGrid>
                <a:gridCol w="1915346">
                  <a:extLst>
                    <a:ext uri="{9D8B030D-6E8A-4147-A177-3AD203B41FA5}">
                      <a16:colId xmlns:a16="http://schemas.microsoft.com/office/drawing/2014/main" val="2595706545"/>
                    </a:ext>
                  </a:extLst>
                </a:gridCol>
                <a:gridCol w="1152128">
                  <a:extLst>
                    <a:ext uri="{9D8B030D-6E8A-4147-A177-3AD203B41FA5}">
                      <a16:colId xmlns:a16="http://schemas.microsoft.com/office/drawing/2014/main" val="1588307128"/>
                    </a:ext>
                  </a:extLst>
                </a:gridCol>
                <a:gridCol w="1008112">
                  <a:extLst>
                    <a:ext uri="{9D8B030D-6E8A-4147-A177-3AD203B41FA5}">
                      <a16:colId xmlns:a16="http://schemas.microsoft.com/office/drawing/2014/main" val="1690706461"/>
                    </a:ext>
                  </a:extLst>
                </a:gridCol>
                <a:gridCol w="1080120">
                  <a:extLst>
                    <a:ext uri="{9D8B030D-6E8A-4147-A177-3AD203B41FA5}">
                      <a16:colId xmlns:a16="http://schemas.microsoft.com/office/drawing/2014/main" val="4022940507"/>
                    </a:ext>
                  </a:extLst>
                </a:gridCol>
                <a:gridCol w="1008112">
                  <a:extLst>
                    <a:ext uri="{9D8B030D-6E8A-4147-A177-3AD203B41FA5}">
                      <a16:colId xmlns:a16="http://schemas.microsoft.com/office/drawing/2014/main" val="1075942645"/>
                    </a:ext>
                  </a:extLst>
                </a:gridCol>
                <a:gridCol w="1080120">
                  <a:extLst>
                    <a:ext uri="{9D8B030D-6E8A-4147-A177-3AD203B41FA5}">
                      <a16:colId xmlns:a16="http://schemas.microsoft.com/office/drawing/2014/main" val="2015137603"/>
                    </a:ext>
                  </a:extLst>
                </a:gridCol>
                <a:gridCol w="1080120">
                  <a:extLst>
                    <a:ext uri="{9D8B030D-6E8A-4147-A177-3AD203B41FA5}">
                      <a16:colId xmlns:a16="http://schemas.microsoft.com/office/drawing/2014/main" val="190972289"/>
                    </a:ext>
                  </a:extLst>
                </a:gridCol>
                <a:gridCol w="1080120">
                  <a:extLst>
                    <a:ext uri="{9D8B030D-6E8A-4147-A177-3AD203B41FA5}">
                      <a16:colId xmlns:a16="http://schemas.microsoft.com/office/drawing/2014/main" val="1860536564"/>
                    </a:ext>
                  </a:extLst>
                </a:gridCol>
                <a:gridCol w="1080120">
                  <a:extLst>
                    <a:ext uri="{9D8B030D-6E8A-4147-A177-3AD203B41FA5}">
                      <a16:colId xmlns:a16="http://schemas.microsoft.com/office/drawing/2014/main" val="2945080354"/>
                    </a:ext>
                  </a:extLst>
                </a:gridCol>
                <a:gridCol w="1008112">
                  <a:extLst>
                    <a:ext uri="{9D8B030D-6E8A-4147-A177-3AD203B41FA5}">
                      <a16:colId xmlns:a16="http://schemas.microsoft.com/office/drawing/2014/main" val="2516869290"/>
                    </a:ext>
                  </a:extLst>
                </a:gridCol>
                <a:gridCol w="1008112">
                  <a:extLst>
                    <a:ext uri="{9D8B030D-6E8A-4147-A177-3AD203B41FA5}">
                      <a16:colId xmlns:a16="http://schemas.microsoft.com/office/drawing/2014/main" val="1265328632"/>
                    </a:ext>
                  </a:extLst>
                </a:gridCol>
                <a:gridCol w="1008112">
                  <a:extLst>
                    <a:ext uri="{9D8B030D-6E8A-4147-A177-3AD203B41FA5}">
                      <a16:colId xmlns:a16="http://schemas.microsoft.com/office/drawing/2014/main" val="2982344606"/>
                    </a:ext>
                  </a:extLst>
                </a:gridCol>
                <a:gridCol w="965304">
                  <a:extLst>
                    <a:ext uri="{9D8B030D-6E8A-4147-A177-3AD203B41FA5}">
                      <a16:colId xmlns:a16="http://schemas.microsoft.com/office/drawing/2014/main" val="3152131274"/>
                    </a:ext>
                  </a:extLst>
                </a:gridCol>
              </a:tblGrid>
              <a:tr h="300988">
                <a:tc>
                  <a:txBody>
                    <a:bodyPr/>
                    <a:lstStyle/>
                    <a:p>
                      <a:pPr algn="ctr">
                        <a:lnSpc>
                          <a:spcPct val="115000"/>
                        </a:lnSpc>
                        <a:spcAft>
                          <a:spcPts val="0"/>
                        </a:spcAft>
                      </a:pPr>
                      <a:r>
                        <a:rPr lang="en-US" sz="1400" b="1" dirty="0">
                          <a:effectLst/>
                        </a:rPr>
                        <a:t>Sample</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Total fats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C14:0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C16:0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C16:1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C17:0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C18:0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C18:1 (%)</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C20:0 (%)</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C18:3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C22:0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C20:3 (%)</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C24:0 (%)</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8075841"/>
                  </a:ext>
                </a:extLst>
              </a:tr>
              <a:tr h="443075">
                <a:tc>
                  <a:txBody>
                    <a:bodyPr/>
                    <a:lstStyle/>
                    <a:p>
                      <a:pPr algn="ctr">
                        <a:lnSpc>
                          <a:spcPct val="115000"/>
                        </a:lnSpc>
                        <a:spcAft>
                          <a:spcPts val="0"/>
                        </a:spcAft>
                      </a:pPr>
                      <a:r>
                        <a:rPr lang="en-US" sz="1400" b="1">
                          <a:effectLst/>
                        </a:rPr>
                        <a:t>Untreated cocoa shell</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3.58 ± 0.52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0.87 ± 0.08</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24.36 ± 0.82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1.12 ± 0.06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23.99 ± 1.21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30.24 ± 0.44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0.90 ± 0.16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1.14 ± 0.07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0.14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0.78 ± 0.09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2853834"/>
                  </a:ext>
                </a:extLst>
              </a:tr>
              <a:tr h="300988">
                <a:tc>
                  <a:txBody>
                    <a:bodyPr/>
                    <a:lstStyle/>
                    <a:p>
                      <a:pPr algn="ctr">
                        <a:lnSpc>
                          <a:spcPct val="115000"/>
                        </a:lnSpc>
                        <a:spcAft>
                          <a:spcPts val="0"/>
                        </a:spcAft>
                      </a:pPr>
                      <a:r>
                        <a:rPr lang="en-US" sz="1400" b="1">
                          <a:effectLst/>
                        </a:rPr>
                        <a:t>1.5%, 15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2.75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1.17 ± 0.03</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24.13 ± 0.17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1.53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0.21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20.32 ± 0.61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30.29 ± 0.36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1.11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1.15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0.14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0.82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6190640"/>
                  </a:ext>
                </a:extLst>
              </a:tr>
              <a:tr h="300988">
                <a:tc>
                  <a:txBody>
                    <a:bodyPr/>
                    <a:lstStyle/>
                    <a:p>
                      <a:pPr algn="ctr">
                        <a:lnSpc>
                          <a:spcPct val="115000"/>
                        </a:lnSpc>
                        <a:spcAft>
                          <a:spcPts val="0"/>
                        </a:spcAft>
                      </a:pPr>
                      <a:r>
                        <a:rPr lang="en-US" sz="1400" b="1">
                          <a:effectLst/>
                        </a:rPr>
                        <a:t>1.5%, 30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2.63 ± 0.16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1.21 ± 0.08</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24.61 ± 0.16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1.55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0.25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20.79 ± 0.70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30.34 ± 0.23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1.12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1.18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0.15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0.81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42509669"/>
                  </a:ext>
                </a:extLst>
              </a:tr>
              <a:tr h="300988">
                <a:tc>
                  <a:txBody>
                    <a:bodyPr/>
                    <a:lstStyle/>
                    <a:p>
                      <a:pPr algn="ctr">
                        <a:lnSpc>
                          <a:spcPct val="115000"/>
                        </a:lnSpc>
                        <a:spcAft>
                          <a:spcPts val="0"/>
                        </a:spcAft>
                      </a:pPr>
                      <a:r>
                        <a:rPr lang="en-US" sz="1400" b="1">
                          <a:effectLst/>
                        </a:rPr>
                        <a:t>1.5%, 45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2.73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24.61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1.60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0.20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19.06 ± 0.36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29.76 ± 0.58</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1.01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1.03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0.63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3197418"/>
                  </a:ext>
                </a:extLst>
              </a:tr>
              <a:tr h="443075">
                <a:tc>
                  <a:txBody>
                    <a:bodyPr/>
                    <a:lstStyle/>
                    <a:p>
                      <a:pPr algn="ctr">
                        <a:lnSpc>
                          <a:spcPct val="115000"/>
                        </a:lnSpc>
                        <a:spcAft>
                          <a:spcPts val="0"/>
                        </a:spcAft>
                      </a:pPr>
                      <a:r>
                        <a:rPr lang="en-US" sz="1400" b="1">
                          <a:effectLst/>
                        </a:rPr>
                        <a:t>1.5%, 15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2.86 ± 0.13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0.94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24.22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1.34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0.20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21.36 ± 0.07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31.46 ± 0.12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1.24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0.13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0.83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0.05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338964"/>
                  </a:ext>
                </a:extLst>
              </a:tr>
              <a:tr h="443075">
                <a:tc>
                  <a:txBody>
                    <a:bodyPr/>
                    <a:lstStyle/>
                    <a:p>
                      <a:pPr algn="ctr">
                        <a:lnSpc>
                          <a:spcPct val="115000"/>
                        </a:lnSpc>
                        <a:spcAft>
                          <a:spcPts val="0"/>
                        </a:spcAft>
                      </a:pPr>
                      <a:r>
                        <a:rPr lang="en-US" sz="1400" b="1">
                          <a:effectLst/>
                        </a:rPr>
                        <a:t>1.5%, 30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2.61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1.35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24.71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1.88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0.24 ± 0.03</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18.66 ± 0.33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29.46 ± 0.15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1.28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1.14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0.80 ± 0.10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0.07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867728"/>
                  </a:ext>
                </a:extLst>
              </a:tr>
              <a:tr h="443075">
                <a:tc>
                  <a:txBody>
                    <a:bodyPr/>
                    <a:lstStyle/>
                    <a:p>
                      <a:pPr algn="ctr">
                        <a:lnSpc>
                          <a:spcPct val="115000"/>
                        </a:lnSpc>
                        <a:spcAft>
                          <a:spcPts val="0"/>
                        </a:spcAft>
                      </a:pPr>
                      <a:r>
                        <a:rPr lang="en-US" sz="1400" b="1">
                          <a:effectLst/>
                        </a:rPr>
                        <a:t>1.5%, 45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2.57 ± 0.07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1.25 ± 0.12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24.02 ± 0.63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1.58 ± 0.15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0.21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18.17 ± 0.36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29.25 ± 1.13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1.10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1.10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0.17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0.87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0.09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8036122"/>
                  </a:ext>
                </a:extLst>
              </a:tr>
              <a:tr h="443075">
                <a:tc>
                  <a:txBody>
                    <a:bodyPr/>
                    <a:lstStyle/>
                    <a:p>
                      <a:pPr algn="ctr">
                        <a:lnSpc>
                          <a:spcPct val="115000"/>
                        </a:lnSpc>
                        <a:spcAft>
                          <a:spcPts val="0"/>
                        </a:spcAft>
                      </a:pPr>
                      <a:r>
                        <a:rPr lang="en-US" sz="1400" b="1">
                          <a:effectLst/>
                        </a:rPr>
                        <a:t>1.5%, 15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2.46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1.21 ± 0.05</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24.04 ± 0.79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1.67 ± 0.09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0.25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20.03 ± 0.38</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28.78 ± 1.20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1.11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1.12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0.16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0.85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2077809"/>
                  </a:ext>
                </a:extLst>
              </a:tr>
              <a:tr h="443075">
                <a:tc>
                  <a:txBody>
                    <a:bodyPr/>
                    <a:lstStyle/>
                    <a:p>
                      <a:pPr algn="ctr">
                        <a:lnSpc>
                          <a:spcPct val="115000"/>
                        </a:lnSpc>
                        <a:spcAft>
                          <a:spcPts val="0"/>
                        </a:spcAft>
                      </a:pPr>
                      <a:r>
                        <a:rPr lang="en-US" sz="1400" b="1">
                          <a:effectLst/>
                        </a:rPr>
                        <a:t>1.5%, 30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2.69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1.18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24.70 ± 0.14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1.76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20.19 ± 0.16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30.26 ± 0.09</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1.16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1.15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0.12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8795436"/>
                  </a:ext>
                </a:extLst>
              </a:tr>
              <a:tr h="443075">
                <a:tc>
                  <a:txBody>
                    <a:bodyPr/>
                    <a:lstStyle/>
                    <a:p>
                      <a:pPr algn="ctr">
                        <a:lnSpc>
                          <a:spcPct val="115000"/>
                        </a:lnSpc>
                        <a:spcAft>
                          <a:spcPts val="0"/>
                        </a:spcAft>
                      </a:pPr>
                      <a:r>
                        <a:rPr lang="en-US" sz="1400" b="1">
                          <a:effectLst/>
                        </a:rPr>
                        <a:t>1.5%, 45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2.61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1.30 ± 0.12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24.18 ± 0.82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2.06 ± 0.19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0.19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18.60 ± 0.60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28.24 ± 1.27</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1.22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1.06 ± 0.04</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0.80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0.07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7797873"/>
                  </a:ext>
                </a:extLst>
              </a:tr>
              <a:tr h="300988">
                <a:tc>
                  <a:txBody>
                    <a:bodyPr/>
                    <a:lstStyle/>
                    <a:p>
                      <a:pPr algn="ctr">
                        <a:lnSpc>
                          <a:spcPct val="115000"/>
                        </a:lnSpc>
                        <a:spcAft>
                          <a:spcPts val="0"/>
                        </a:spcAft>
                      </a:pPr>
                      <a:r>
                        <a:rPr lang="en-US" sz="1400" b="1">
                          <a:effectLst/>
                        </a:rPr>
                        <a:t>3%, 15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3.09 ± 0.17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0.99 ± 0.08</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24.21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1.19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0.20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24.16 ± 0.23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29.97 ± 0.26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1.00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1.26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0.21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0.79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0.03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0448525"/>
                  </a:ext>
                </a:extLst>
              </a:tr>
              <a:tr h="300988">
                <a:tc>
                  <a:txBody>
                    <a:bodyPr/>
                    <a:lstStyle/>
                    <a:p>
                      <a:pPr algn="ctr">
                        <a:lnSpc>
                          <a:spcPct val="115000"/>
                        </a:lnSpc>
                        <a:spcAft>
                          <a:spcPts val="0"/>
                        </a:spcAft>
                      </a:pPr>
                      <a:r>
                        <a:rPr lang="en-US" sz="1400" b="1">
                          <a:effectLst/>
                        </a:rPr>
                        <a:t>3%, 30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3.32 ± 0.21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24.52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0.21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25.69 ± 0.13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30.01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0.89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0.15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0.74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0.04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974582"/>
                  </a:ext>
                </a:extLst>
              </a:tr>
              <a:tr h="300988">
                <a:tc>
                  <a:txBody>
                    <a:bodyPr/>
                    <a:lstStyle/>
                    <a:p>
                      <a:pPr algn="ctr">
                        <a:lnSpc>
                          <a:spcPct val="115000"/>
                        </a:lnSpc>
                        <a:spcAft>
                          <a:spcPts val="0"/>
                        </a:spcAft>
                      </a:pPr>
                      <a:r>
                        <a:rPr lang="en-US" sz="1400" b="1">
                          <a:effectLst/>
                        </a:rPr>
                        <a:t>3%, 45 min</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3.06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0.84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24.35 ± 0.07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1.06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0.20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25.10 ± 0.15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30.14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0.93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1.38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0.82 ± 0.03</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0.06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2541905"/>
                  </a:ext>
                </a:extLst>
              </a:tr>
              <a:tr h="300988">
                <a:tc>
                  <a:txBody>
                    <a:bodyPr/>
                    <a:lstStyle/>
                    <a:p>
                      <a:pPr algn="ctr">
                        <a:lnSpc>
                          <a:spcPct val="115000"/>
                        </a:lnSpc>
                        <a:spcAft>
                          <a:spcPts val="0"/>
                        </a:spcAft>
                      </a:pPr>
                      <a:r>
                        <a:rPr lang="en-US" sz="1400" b="1">
                          <a:effectLst/>
                        </a:rPr>
                        <a:t>3%, 15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2.87 ± 0.11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0.90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24.58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1.04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24.51 ± 0.27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30.53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0.88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1.22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0.72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0.02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716320"/>
                  </a:ext>
                </a:extLst>
              </a:tr>
              <a:tr h="300988">
                <a:tc>
                  <a:txBody>
                    <a:bodyPr/>
                    <a:lstStyle/>
                    <a:p>
                      <a:pPr algn="ctr">
                        <a:lnSpc>
                          <a:spcPct val="115000"/>
                        </a:lnSpc>
                        <a:spcAft>
                          <a:spcPts val="0"/>
                        </a:spcAft>
                      </a:pPr>
                      <a:r>
                        <a:rPr lang="en-US" sz="1400" b="1">
                          <a:effectLst/>
                        </a:rPr>
                        <a:t>3%, 30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2.95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1.05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24.87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1.14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23.71 ± 0.12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30.26 ± 0.10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0.93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1.23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0.21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0.77 ± 0.01</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3086866"/>
                  </a:ext>
                </a:extLst>
              </a:tr>
              <a:tr h="300988">
                <a:tc>
                  <a:txBody>
                    <a:bodyPr/>
                    <a:lstStyle/>
                    <a:p>
                      <a:pPr algn="ctr">
                        <a:lnSpc>
                          <a:spcPct val="115000"/>
                        </a:lnSpc>
                        <a:spcAft>
                          <a:spcPts val="0"/>
                        </a:spcAft>
                      </a:pPr>
                      <a:r>
                        <a:rPr lang="en-US" sz="1400" b="1">
                          <a:effectLst/>
                        </a:rPr>
                        <a:t>3%, 45 min, 40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2.86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1.18 ± 0.09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24.20 ± 0.14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1.18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0.20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21.70 ± 1.52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29.92 ± 0.43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1.00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1.19 ± 0.12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0.24 ± 0.00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0.78 ± 0.06</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0.08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895186"/>
                  </a:ext>
                </a:extLst>
              </a:tr>
              <a:tr h="300988">
                <a:tc>
                  <a:txBody>
                    <a:bodyPr/>
                    <a:lstStyle/>
                    <a:p>
                      <a:pPr algn="ctr">
                        <a:lnSpc>
                          <a:spcPct val="115000"/>
                        </a:lnSpc>
                        <a:spcAft>
                          <a:spcPts val="0"/>
                        </a:spcAft>
                      </a:pPr>
                      <a:r>
                        <a:rPr lang="en-US" sz="1400" b="1">
                          <a:effectLst/>
                        </a:rPr>
                        <a:t>3%, 15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3.14 ± 0.13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0.97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24.68 ± 0.17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1.07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0.21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23.91 ± 0.72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29.98 ± 0.39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0.91 ± 0.09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1.16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0.18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0.77 ± 0.10</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0.06 ± 0.01</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42326916"/>
                  </a:ext>
                </a:extLst>
              </a:tr>
              <a:tr h="300988">
                <a:tc>
                  <a:txBody>
                    <a:bodyPr/>
                    <a:lstStyle/>
                    <a:p>
                      <a:pPr algn="ctr">
                        <a:lnSpc>
                          <a:spcPct val="115000"/>
                        </a:lnSpc>
                        <a:spcAft>
                          <a:spcPts val="0"/>
                        </a:spcAft>
                      </a:pPr>
                      <a:r>
                        <a:rPr lang="en-US" sz="1400" b="1">
                          <a:effectLst/>
                        </a:rPr>
                        <a:t>3%, 30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2.62 ± 0.15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0.96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25.18 ± 0.15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1.06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0.21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23.05 ± 0.24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30.76 ± 0.07</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0.87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1.17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0.17 ± 0.01</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0.69 ± 0.01</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0.02 ± 0.02</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6417848"/>
                  </a:ext>
                </a:extLst>
              </a:tr>
              <a:tr h="300988">
                <a:tc>
                  <a:txBody>
                    <a:bodyPr/>
                    <a:lstStyle/>
                    <a:p>
                      <a:pPr algn="ctr">
                        <a:lnSpc>
                          <a:spcPct val="115000"/>
                        </a:lnSpc>
                        <a:spcAft>
                          <a:spcPts val="0"/>
                        </a:spcAft>
                      </a:pPr>
                      <a:r>
                        <a:rPr lang="en-US" sz="1400" b="1">
                          <a:effectLst/>
                        </a:rPr>
                        <a:t>3%, 45 min, 80 Hz</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2.78 ± 0.06</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0.85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24.92 ± 0.04</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1.07 ± 0.05</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0.21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24.79 ± 0.28</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30.24 ± 0.09</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0.93 ± 0.03</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1.22 ± 0.02</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0.17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a:effectLst/>
                        </a:rPr>
                        <a:t>0.72 ± 0.00</a:t>
                      </a:r>
                      <a:endParaRPr lang="hr-H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b="1" dirty="0">
                          <a:effectLst/>
                        </a:rPr>
                        <a:t>0.08 ± 0.03</a:t>
                      </a:r>
                      <a:endParaRPr lang="hr-H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23288678"/>
                  </a:ext>
                </a:extLst>
              </a:tr>
            </a:tbl>
          </a:graphicData>
        </a:graphic>
      </p:graphicFrame>
      <p:pic>
        <p:nvPicPr>
          <p:cNvPr id="23" name="Slika 22"/>
          <p:cNvPicPr>
            <a:picLocks noChangeAspect="1"/>
          </p:cNvPicPr>
          <p:nvPr/>
        </p:nvPicPr>
        <p:blipFill>
          <a:blip r:embed="rId6"/>
          <a:stretch>
            <a:fillRect/>
          </a:stretch>
        </p:blipFill>
        <p:spPr>
          <a:xfrm>
            <a:off x="12522932" y="27323937"/>
            <a:ext cx="11627999" cy="6989171"/>
          </a:xfrm>
          <a:prstGeom prst="rect">
            <a:avLst/>
          </a:prstGeom>
        </p:spPr>
      </p:pic>
      <p:sp>
        <p:nvSpPr>
          <p:cNvPr id="24" name="TekstniOkvir 23"/>
          <p:cNvSpPr txBox="1"/>
          <p:nvPr/>
        </p:nvSpPr>
        <p:spPr>
          <a:xfrm>
            <a:off x="10481444" y="12593994"/>
            <a:ext cx="6490879" cy="769441"/>
          </a:xfrm>
          <a:prstGeom prst="rect">
            <a:avLst/>
          </a:prstGeom>
          <a:noFill/>
        </p:spPr>
        <p:txBody>
          <a:bodyPr wrap="none" rtlCol="0">
            <a:spAutoFit/>
          </a:bodyPr>
          <a:lstStyle/>
          <a:p>
            <a:pPr algn="just"/>
            <a:r>
              <a:rPr lang="hr-HR" sz="4400" b="1" dirty="0">
                <a:solidFill>
                  <a:schemeClr val="accent1">
                    <a:lumMod val="75000"/>
                  </a:schemeClr>
                </a:solidFill>
                <a:latin typeface="Arial" panose="020B0604020202020204" pitchFamily="34" charset="0"/>
                <a:cs typeface="Arial" panose="020B0604020202020204" pitchFamily="34" charset="0"/>
              </a:rPr>
              <a:t>Results and discussion</a:t>
            </a:r>
          </a:p>
        </p:txBody>
      </p:sp>
    </p:spTree>
    <p:extLst>
      <p:ext uri="{BB962C8B-B14F-4D97-AF65-F5344CB8AC3E}">
        <p14:creationId xmlns:p14="http://schemas.microsoft.com/office/powerpoint/2010/main" val="1399540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4094</TotalTime>
  <Words>1760</Words>
  <Application>Microsoft Office PowerPoint</Application>
  <PresentationFormat>Prilagođeno</PresentationFormat>
  <Paragraphs>420</Paragraphs>
  <Slides>1</Slides>
  <Notes>1</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vt:i4>
      </vt:variant>
    </vt:vector>
  </HeadingPairs>
  <TitlesOfParts>
    <vt:vector size="5" baseType="lpstr">
      <vt:lpstr>Arial</vt:lpstr>
      <vt:lpstr>Calibri</vt:lpstr>
      <vt:lpstr>Times New Roman</vt:lpstr>
      <vt:lpstr>Tema sustava Office</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Flanjak</dc:creator>
  <cp:lastModifiedBy>Review</cp:lastModifiedBy>
  <cp:revision>278</cp:revision>
  <cp:lastPrinted>2018-10-12T09:57:37Z</cp:lastPrinted>
  <dcterms:created xsi:type="dcterms:W3CDTF">2013-12-02T08:04:21Z</dcterms:created>
  <dcterms:modified xsi:type="dcterms:W3CDTF">2019-06-26T09:19:38Z</dcterms:modified>
</cp:coreProperties>
</file>