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8"/>
  </p:notesMasterIdLst>
  <p:sldIdLst>
    <p:sldId id="264" r:id="rId2"/>
    <p:sldId id="265" r:id="rId3"/>
    <p:sldId id="268" r:id="rId4"/>
    <p:sldId id="269" r:id="rId5"/>
    <p:sldId id="267" r:id="rId6"/>
    <p:sldId id="266" r:id="rId7"/>
  </p:sldIdLst>
  <p:sldSz cx="12192000" cy="6858000"/>
  <p:notesSz cx="6742113" cy="987266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36969"/>
    <a:srgbClr val="05C3BF"/>
    <a:srgbClr val="808080"/>
    <a:srgbClr val="FFC000"/>
    <a:srgbClr val="F05F42"/>
    <a:srgbClr val="343345"/>
    <a:srgbClr val="000099"/>
    <a:srgbClr val="040036"/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8971" y="2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C93DC-8AA5-48A7-8A14-C8C71D7B42F0}" type="datetimeFigureOut">
              <a:rPr lang="hr-HR" smtClean="0"/>
              <a:pPr/>
              <a:t>29.11.2021.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BFDA-F7DE-4074-86C7-D82064A4F0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78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9D1B-D5D8-4E67-96DA-266853874602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4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418D-F060-47E7-8769-C244A51D0E11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3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AB25443-D6D2-45A3-9949-80B2C854D195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6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204-F68A-45A1-8A6F-D9E0AEBEF93F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0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B09C5C-694D-48E7-B4BC-46D34BBB6400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6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B8D3-0F6E-49C3-AE6E-20F11101DB94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7384-F528-4497-AD12-6561E92237EC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0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04C3-A750-4A45-BFCB-5C286EE40708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0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2042-1979-4977-8D65-BC84234DB9E9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9D93-246D-40E4-A6D9-2E4E555022C7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2D5-3722-417E-943C-8A7DFDD9684D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3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8CF87FC-A315-4A5F-879F-226C729243D5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E8EE102-C5B9-4716-B307-44A744AF9A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52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hyperlink" Target="mailto:corresponding.email@address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strazivaci-os.com.hr/" TargetMode="Externa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rna\Desktop\DANI MLADIH ISTRAZIVACA 2020 2021\LOGO i PLAKAT DMI 2021\Plakat DMI 2021.jpg"/>
          <p:cNvPicPr/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90"/>
                    </a14:imgEffect>
                    <a14:imgEffect>
                      <a14:saturation sat="298000"/>
                    </a14:imgEffect>
                    <a14:imgEffect>
                      <a14:brightnessContrast bright="93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083"/>
          <a:stretch/>
        </p:blipFill>
        <p:spPr bwMode="auto">
          <a:xfrm rot="5400000">
            <a:off x="2667001" y="-2667001"/>
            <a:ext cx="6858001" cy="12192000"/>
          </a:xfrm>
          <a:prstGeom prst="rect">
            <a:avLst/>
          </a:prstGeom>
          <a:gradFill>
            <a:gsLst>
              <a:gs pos="82875">
                <a:srgbClr val="B7D3ED"/>
              </a:gs>
              <a:gs pos="82750">
                <a:srgbClr val="B8D4ED"/>
              </a:gs>
              <a:gs pos="0">
                <a:srgbClr val="BAD5EE"/>
              </a:gs>
              <a:gs pos="100000">
                <a:srgbClr val="C6DCF1">
                  <a:alpha val="9000"/>
                  <a:lumMod val="34000"/>
                  <a:lumOff val="66000"/>
                </a:srgbClr>
              </a:gs>
              <a:gs pos="100000">
                <a:srgbClr val="D6E6F5"/>
              </a:gs>
              <a:gs pos="94000">
                <a:schemeClr val="accent1">
                  <a:lumMod val="45000"/>
                  <a:lumOff val="55000"/>
                </a:schemeClr>
              </a:gs>
              <a:gs pos="0">
                <a:schemeClr val="accent4"/>
              </a:gs>
            </a:gsLst>
            <a:lin ang="5400000" scaled="1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807921" y="408379"/>
            <a:ext cx="2533256" cy="1389289"/>
            <a:chOff x="1642375" y="5743474"/>
            <a:chExt cx="1639488" cy="1158788"/>
          </a:xfrm>
        </p:grpSpPr>
        <p:sp>
          <p:nvSpPr>
            <p:cNvPr id="23" name="TextBox 22"/>
            <p:cNvSpPr txBox="1"/>
            <p:nvPr/>
          </p:nvSpPr>
          <p:spPr>
            <a:xfrm>
              <a:off x="1642375" y="5743474"/>
              <a:ext cx="1639488" cy="1001180"/>
            </a:xfrm>
            <a:prstGeom prst="rect">
              <a:avLst/>
            </a:prstGeom>
            <a:solidFill>
              <a:srgbClr val="036969"/>
            </a:solidFill>
          </p:spPr>
          <p:txBody>
            <a:bodyPr wrap="square" rtlCol="0">
              <a:spAutoFit/>
            </a:bodyPr>
            <a:lstStyle/>
            <a:p>
              <a:r>
                <a:rPr lang="hr-HR" sz="2400" b="1" dirty="0">
                  <a:ln w="10160">
                    <a:solidFill>
                      <a:schemeClr val="bg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eeSerif"/>
                </a:rPr>
                <a:t>YOUNG </a:t>
              </a:r>
            </a:p>
            <a:p>
              <a:r>
                <a:rPr lang="hr-HR" sz="2400" b="1" dirty="0" smtClean="0">
                  <a:ln w="10160">
                    <a:solidFill>
                      <a:schemeClr val="bg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eeSerif"/>
                </a:rPr>
                <a:t>SCIENTIST </a:t>
              </a:r>
              <a:endParaRPr lang="hr-HR" sz="2400" b="1" dirty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endParaRPr>
            </a:p>
            <a:p>
              <a:r>
                <a:rPr lang="hr-HR" sz="2400" b="1" dirty="0">
                  <a:ln w="10160">
                    <a:solidFill>
                      <a:schemeClr val="bg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eeSerif"/>
                </a:rPr>
                <a:t>DAY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39506" y="6363166"/>
              <a:ext cx="722932" cy="539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dirty="0" smtClean="0">
                  <a:ln w="10160">
                    <a:solidFill>
                      <a:schemeClr val="bg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hr-HR" sz="2400" b="1" dirty="0" smtClean="0">
                  <a:ln w="10160">
                    <a:solidFill>
                      <a:schemeClr val="bg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eeSerif"/>
                </a:rPr>
                <a:t>2021</a:t>
              </a:r>
            </a:p>
            <a:p>
              <a:endParaRPr lang="en-GB" sz="1200" dirty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Pravokutnik 24">
            <a:extLst>
              <a:ext uri="{FF2B5EF4-FFF2-40B4-BE49-F238E27FC236}">
                <a16:creationId xmlns:a16="http://schemas.microsoft.com/office/drawing/2014/main" id="{776DCFE1-EDAA-451B-8E0A-F44529C812CB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36969">
              <a:alpha val="40000"/>
            </a:srgb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/>
          </a:p>
        </p:txBody>
      </p:sp>
      <p:sp>
        <p:nvSpPr>
          <p:cNvPr id="26" name="TextBox 25"/>
          <p:cNvSpPr txBox="1"/>
          <p:nvPr/>
        </p:nvSpPr>
        <p:spPr>
          <a:xfrm>
            <a:off x="-186560" y="2827966"/>
            <a:ext cx="125651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9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Application</a:t>
            </a:r>
            <a:r>
              <a:rPr lang="hr-HR" sz="39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 </a:t>
            </a:r>
            <a:r>
              <a:rPr lang="hr-HR" sz="39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of</a:t>
            </a:r>
            <a:r>
              <a:rPr lang="hr-HR" sz="39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 </a:t>
            </a:r>
            <a:r>
              <a:rPr lang="hr-HR" sz="39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cocoa</a:t>
            </a:r>
            <a:r>
              <a:rPr lang="hr-HR" sz="39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 </a:t>
            </a:r>
            <a:r>
              <a:rPr lang="hr-HR" sz="39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shell</a:t>
            </a:r>
            <a:r>
              <a:rPr lang="hr-HR" sz="39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 </a:t>
            </a:r>
            <a:r>
              <a:rPr lang="hr-HR" sz="39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in</a:t>
            </a:r>
            <a:r>
              <a:rPr lang="hr-HR" sz="39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 </a:t>
            </a:r>
            <a:r>
              <a:rPr lang="hr-HR" sz="39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chocolate</a:t>
            </a:r>
            <a:r>
              <a:rPr lang="hr-HR" sz="39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 </a:t>
            </a:r>
            <a:r>
              <a:rPr lang="hr-HR" sz="39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production</a:t>
            </a:r>
            <a:endParaRPr lang="en-GB" sz="3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Serif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65349" y="3322819"/>
            <a:ext cx="78613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altLang="ja-JP" sz="2000" b="1" i="1" u="sng" strike="noStrike" baseline="0" dirty="0" smtClean="0">
              <a:solidFill>
                <a:schemeClr val="bg1"/>
              </a:solidFill>
              <a:latin typeface="BreeSerif"/>
            </a:endParaRPr>
          </a:p>
          <a:p>
            <a:pPr algn="ctr"/>
            <a:r>
              <a:rPr lang="hr-HR" altLang="ja-JP" sz="2000" b="1" i="1" u="sng" strike="noStrike" baseline="0" dirty="0" smtClean="0">
                <a:solidFill>
                  <a:schemeClr val="bg1"/>
                </a:solidFill>
                <a:latin typeface="BreeSerif"/>
              </a:rPr>
              <a:t>V. Barišić</a:t>
            </a:r>
            <a:r>
              <a:rPr lang="en-US" altLang="ja-JP" sz="2000" b="1" i="1" u="none" strike="noStrike" baseline="30000" dirty="0" smtClean="0">
                <a:solidFill>
                  <a:schemeClr val="bg1"/>
                </a:solidFill>
                <a:latin typeface="BreeSerif"/>
              </a:rPr>
              <a:t>*</a:t>
            </a:r>
            <a:r>
              <a:rPr lang="en-US" altLang="ja-JP" sz="2000" b="1" i="1" u="none" strike="noStrike" baseline="0" dirty="0" smtClean="0">
                <a:solidFill>
                  <a:schemeClr val="bg1"/>
                </a:solidFill>
                <a:latin typeface="BreeSerif"/>
              </a:rPr>
              <a:t>, </a:t>
            </a:r>
            <a:r>
              <a:rPr lang="hr-HR" altLang="ja-JP" sz="2000" b="1" i="1" u="none" strike="noStrike" baseline="0" dirty="0" smtClean="0">
                <a:solidFill>
                  <a:schemeClr val="bg1"/>
                </a:solidFill>
                <a:latin typeface="BreeSerif"/>
              </a:rPr>
              <a:t>I. </a:t>
            </a:r>
            <a:r>
              <a:rPr lang="hr-HR" altLang="ja-JP" sz="2000" b="1" i="1" u="none" strike="noStrike" baseline="0" dirty="0" err="1" smtClean="0">
                <a:solidFill>
                  <a:schemeClr val="bg1"/>
                </a:solidFill>
                <a:latin typeface="BreeSerif"/>
              </a:rPr>
              <a:t>Flanjak</a:t>
            </a:r>
            <a:r>
              <a:rPr lang="en-US" altLang="ja-JP" sz="2000" b="1" i="1" u="none" strike="noStrike" baseline="0" dirty="0" smtClean="0">
                <a:solidFill>
                  <a:schemeClr val="bg1"/>
                </a:solidFill>
                <a:latin typeface="BreeSerif"/>
              </a:rPr>
              <a:t>, </a:t>
            </a:r>
            <a:r>
              <a:rPr lang="hr-HR" altLang="ja-JP" sz="2000" b="1" i="1" u="none" strike="noStrike" baseline="0" dirty="0" smtClean="0">
                <a:solidFill>
                  <a:schemeClr val="bg1"/>
                </a:solidFill>
                <a:latin typeface="BreeSerif"/>
              </a:rPr>
              <a:t>Đ. </a:t>
            </a:r>
            <a:r>
              <a:rPr lang="hr-HR" altLang="ja-JP" sz="2000" b="1" i="1" u="none" strike="noStrike" baseline="0" dirty="0" err="1" smtClean="0">
                <a:solidFill>
                  <a:schemeClr val="bg1"/>
                </a:solidFill>
                <a:latin typeface="BreeSerif"/>
              </a:rPr>
              <a:t>Ačkar</a:t>
            </a:r>
            <a:r>
              <a:rPr lang="ja-JP" altLang="en-US" sz="2000" b="1" i="1" u="none" strike="noStrike" baseline="0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altLang="ja-JP" sz="2000" b="1" i="1" u="none" strike="noStrike" baseline="0" dirty="0">
                <a:solidFill>
                  <a:schemeClr val="bg1"/>
                </a:solidFill>
                <a:latin typeface="BreeSerif"/>
              </a:rPr>
              <a:t/>
            </a:r>
            <a:br>
              <a:rPr lang="hr-HR" altLang="ja-JP" sz="2000" b="1" i="1" u="none" strike="noStrike" baseline="0" dirty="0">
                <a:solidFill>
                  <a:schemeClr val="bg1"/>
                </a:solidFill>
                <a:latin typeface="BreeSerif"/>
              </a:rPr>
            </a:br>
            <a:endParaRPr lang="hr-HR" altLang="ja-JP" sz="2000" b="1" i="1" u="none" strike="noStrike" baseline="0" dirty="0">
              <a:solidFill>
                <a:schemeClr val="bg1"/>
              </a:solidFill>
              <a:latin typeface="BreeSerif"/>
            </a:endParaRPr>
          </a:p>
          <a:p>
            <a:r>
              <a:rPr lang="en-US" altLang="ja-JP" sz="1400" i="1" dirty="0" smtClean="0">
                <a:solidFill>
                  <a:schemeClr val="bg1"/>
                </a:solidFill>
                <a:latin typeface="BreeSerif"/>
              </a:rPr>
              <a:t>Josip </a:t>
            </a:r>
            <a:r>
              <a:rPr lang="en-US" altLang="ja-JP" sz="1400" i="1" dirty="0" err="1">
                <a:solidFill>
                  <a:schemeClr val="bg1"/>
                </a:solidFill>
                <a:latin typeface="BreeSerif"/>
              </a:rPr>
              <a:t>Juraj</a:t>
            </a:r>
            <a:r>
              <a:rPr lang="en-US" altLang="ja-JP" sz="1400" i="1" dirty="0">
                <a:solidFill>
                  <a:schemeClr val="bg1"/>
                </a:solidFill>
                <a:latin typeface="BreeSerif"/>
              </a:rPr>
              <a:t> </a:t>
            </a:r>
            <a:r>
              <a:rPr lang="en-US" altLang="ja-JP" sz="1400" i="1" dirty="0" err="1">
                <a:solidFill>
                  <a:schemeClr val="bg1"/>
                </a:solidFill>
                <a:latin typeface="BreeSerif"/>
              </a:rPr>
              <a:t>Strossmayer</a:t>
            </a:r>
            <a:r>
              <a:rPr lang="en-US" altLang="ja-JP" sz="1400" i="1" dirty="0">
                <a:solidFill>
                  <a:schemeClr val="bg1"/>
                </a:solidFill>
                <a:latin typeface="BreeSerif"/>
              </a:rPr>
              <a:t> University of Osijek, Faculty of Food Technology Osijek, </a:t>
            </a:r>
            <a:r>
              <a:rPr lang="en-US" altLang="ja-JP" sz="1400" i="1" dirty="0" err="1">
                <a:solidFill>
                  <a:schemeClr val="bg1"/>
                </a:solidFill>
                <a:latin typeface="BreeSerif"/>
              </a:rPr>
              <a:t>Franje</a:t>
            </a:r>
            <a:r>
              <a:rPr lang="en-US" altLang="ja-JP" sz="1400" i="1" dirty="0">
                <a:solidFill>
                  <a:schemeClr val="bg1"/>
                </a:solidFill>
                <a:latin typeface="BreeSerif"/>
              </a:rPr>
              <a:t> </a:t>
            </a:r>
            <a:r>
              <a:rPr lang="en-US" altLang="ja-JP" sz="1400" i="1" dirty="0" err="1">
                <a:solidFill>
                  <a:schemeClr val="bg1"/>
                </a:solidFill>
                <a:latin typeface="BreeSerif"/>
              </a:rPr>
              <a:t>Kuhača</a:t>
            </a:r>
            <a:r>
              <a:rPr lang="en-US" altLang="ja-JP" sz="1400" i="1" dirty="0">
                <a:solidFill>
                  <a:schemeClr val="bg1"/>
                </a:solidFill>
                <a:latin typeface="BreeSerif"/>
              </a:rPr>
              <a:t> </a:t>
            </a:r>
            <a:r>
              <a:rPr lang="hr-HR" altLang="ja-JP" sz="1400" i="1" dirty="0" smtClean="0">
                <a:solidFill>
                  <a:schemeClr val="bg1"/>
                </a:solidFill>
                <a:latin typeface="BreeSerif"/>
              </a:rPr>
              <a:t>18</a:t>
            </a:r>
            <a:r>
              <a:rPr lang="en-US" altLang="ja-JP" sz="1400" i="1" dirty="0" smtClean="0">
                <a:solidFill>
                  <a:schemeClr val="bg1"/>
                </a:solidFill>
                <a:latin typeface="BreeSerif"/>
              </a:rPr>
              <a:t>, </a:t>
            </a:r>
            <a:r>
              <a:rPr lang="en-US" altLang="ja-JP" sz="1400" i="1" dirty="0">
                <a:solidFill>
                  <a:schemeClr val="bg1"/>
                </a:solidFill>
                <a:latin typeface="BreeSerif"/>
              </a:rPr>
              <a:t>31000 Osijek, </a:t>
            </a:r>
            <a:r>
              <a:rPr lang="en-US" altLang="ja-JP" sz="1400" i="1" dirty="0" smtClean="0">
                <a:solidFill>
                  <a:schemeClr val="bg1"/>
                </a:solidFill>
                <a:latin typeface="BreeSerif"/>
              </a:rPr>
              <a:t>Croatia</a:t>
            </a:r>
            <a:endParaRPr lang="ja-JP" altLang="en-US" sz="1600" i="1" u="none" strike="noStrike" baseline="0" dirty="0">
              <a:solidFill>
                <a:schemeClr val="bg1"/>
              </a:solidFill>
              <a:latin typeface="BreeSerif"/>
            </a:endParaRPr>
          </a:p>
          <a:p>
            <a:r>
              <a:rPr lang="ja-JP" altLang="en-US" sz="1400" i="1" u="none" strike="noStrike" baseline="30000" dirty="0" smtClean="0">
                <a:solidFill>
                  <a:schemeClr val="bg1"/>
                </a:solidFill>
                <a:latin typeface="BreeSerif"/>
              </a:rPr>
              <a:t>*</a:t>
            </a:r>
            <a:r>
              <a:rPr lang="hr-HR" altLang="ja-JP" sz="1400" i="1" u="none" strike="noStrike" baseline="0" dirty="0" smtClean="0">
                <a:solidFill>
                  <a:schemeClr val="bg1"/>
                </a:solidFill>
                <a:latin typeface="BreeSerif"/>
              </a:rPr>
              <a:t>vbarisic@ptfos.hr</a:t>
            </a:r>
            <a:endParaRPr lang="ja-JP" altLang="en-US" sz="1600" i="1" u="none" strike="noStrike" baseline="0" dirty="0">
              <a:solidFill>
                <a:schemeClr val="bg1"/>
              </a:solidFill>
              <a:latin typeface="BreeSerif"/>
              <a:hlinkClick r:id="rId4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29392" y="1940568"/>
            <a:ext cx="3420000" cy="864000"/>
            <a:chOff x="4234060" y="1363797"/>
            <a:chExt cx="3723879" cy="941448"/>
          </a:xfrm>
        </p:grpSpPr>
        <p:sp>
          <p:nvSpPr>
            <p:cNvPr id="29" name="Elipsa 26">
              <a:extLst>
                <a:ext uri="{FF2B5EF4-FFF2-40B4-BE49-F238E27FC236}">
                  <a16:creationId xmlns:a16="http://schemas.microsoft.com/office/drawing/2014/main" id="{CE7F2D16-BBC4-4D09-8AF1-0B392312373A}"/>
                </a:ext>
              </a:extLst>
            </p:cNvPr>
            <p:cNvSpPr/>
            <p:nvPr/>
          </p:nvSpPr>
          <p:spPr>
            <a:xfrm>
              <a:off x="4234060" y="1363797"/>
              <a:ext cx="967409" cy="923493"/>
            </a:xfrm>
            <a:prstGeom prst="ellipse">
              <a:avLst/>
            </a:prstGeom>
            <a:solidFill>
              <a:srgbClr val="92D05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Elipsa 27">
              <a:extLst>
                <a:ext uri="{FF2B5EF4-FFF2-40B4-BE49-F238E27FC236}">
                  <a16:creationId xmlns:a16="http://schemas.microsoft.com/office/drawing/2014/main" id="{9B1CE199-47B6-43EC-8C09-2AC201B5653F}"/>
                </a:ext>
              </a:extLst>
            </p:cNvPr>
            <p:cNvSpPr/>
            <p:nvPr/>
          </p:nvSpPr>
          <p:spPr>
            <a:xfrm>
              <a:off x="5612295" y="1381752"/>
              <a:ext cx="967409" cy="923493"/>
            </a:xfrm>
            <a:prstGeom prst="ellipse">
              <a:avLst/>
            </a:prstGeom>
            <a:solidFill>
              <a:srgbClr val="036969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Elipsa 28">
              <a:extLst>
                <a:ext uri="{FF2B5EF4-FFF2-40B4-BE49-F238E27FC236}">
                  <a16:creationId xmlns:a16="http://schemas.microsoft.com/office/drawing/2014/main" id="{47F35D73-9D03-4D4D-AC68-6656B60BD91D}"/>
                </a:ext>
              </a:extLst>
            </p:cNvPr>
            <p:cNvSpPr/>
            <p:nvPr/>
          </p:nvSpPr>
          <p:spPr>
            <a:xfrm>
              <a:off x="6990530" y="1363797"/>
              <a:ext cx="967409" cy="923493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2" name="Slika 35">
              <a:extLst>
                <a:ext uri="{FF2B5EF4-FFF2-40B4-BE49-F238E27FC236}">
                  <a16:creationId xmlns:a16="http://schemas.microsoft.com/office/drawing/2014/main" id="{F33DFA69-E4A7-47EA-8DB1-B87930541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639" y="1465878"/>
              <a:ext cx="460249" cy="719329"/>
            </a:xfrm>
            <a:prstGeom prst="rect">
              <a:avLst/>
            </a:prstGeom>
          </p:spPr>
        </p:pic>
        <p:pic>
          <p:nvPicPr>
            <p:cNvPr id="33" name="Slika 37">
              <a:extLst>
                <a:ext uri="{FF2B5EF4-FFF2-40B4-BE49-F238E27FC236}">
                  <a16:creationId xmlns:a16="http://schemas.microsoft.com/office/drawing/2014/main" id="{CF65E4A0-D978-477D-B51B-73E696347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018" y="1479130"/>
              <a:ext cx="623459" cy="713058"/>
            </a:xfrm>
            <a:prstGeom prst="rect">
              <a:avLst/>
            </a:prstGeom>
          </p:spPr>
        </p:pic>
        <p:pic>
          <p:nvPicPr>
            <p:cNvPr id="34" name="Slika 39">
              <a:extLst>
                <a:ext uri="{FF2B5EF4-FFF2-40B4-BE49-F238E27FC236}">
                  <a16:creationId xmlns:a16="http://schemas.microsoft.com/office/drawing/2014/main" id="{C72081E0-CB33-44FB-8CE1-EB77EC62F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011" y="1436060"/>
              <a:ext cx="719102" cy="779027"/>
            </a:xfrm>
            <a:prstGeom prst="rect">
              <a:avLst/>
            </a:prstGeom>
          </p:spPr>
        </p:pic>
      </p:grpSp>
      <p:pic>
        <p:nvPicPr>
          <p:cNvPr id="35" name="Slika 43">
            <a:extLst>
              <a:ext uri="{FF2B5EF4-FFF2-40B4-BE49-F238E27FC236}">
                <a16:creationId xmlns:a16="http://schemas.microsoft.com/office/drawing/2014/main" id="{24FC3E3C-B3B2-408F-B137-65E022DF06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40" y="442964"/>
            <a:ext cx="688371" cy="688371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7DD059AC-2170-4E81-9200-F1D69BE808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43942" y="452267"/>
            <a:ext cx="1096013" cy="646873"/>
          </a:xfrm>
          <a:prstGeom prst="rect">
            <a:avLst/>
          </a:prstGeom>
        </p:spPr>
      </p:pic>
      <p:pic>
        <p:nvPicPr>
          <p:cNvPr id="37" name="Slika 46">
            <a:extLst>
              <a:ext uri="{FF2B5EF4-FFF2-40B4-BE49-F238E27FC236}">
                <a16:creationId xmlns:a16="http://schemas.microsoft.com/office/drawing/2014/main" id="{1542EA5F-9578-4E3F-A3E4-DCBD8AFD31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49" y="387680"/>
            <a:ext cx="392309" cy="713784"/>
          </a:xfrm>
          <a:prstGeom prst="rect">
            <a:avLst/>
          </a:prstGeom>
        </p:spPr>
      </p:pic>
      <p:pic>
        <p:nvPicPr>
          <p:cNvPr id="38" name="Slika 48">
            <a:extLst>
              <a:ext uri="{FF2B5EF4-FFF2-40B4-BE49-F238E27FC236}">
                <a16:creationId xmlns:a16="http://schemas.microsoft.com/office/drawing/2014/main" id="{61173DCD-D4C7-4CC5-8659-C673E83A10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36" y="443765"/>
            <a:ext cx="582112" cy="575343"/>
          </a:xfrm>
          <a:prstGeom prst="rect">
            <a:avLst/>
          </a:prstGeom>
        </p:spPr>
      </p:pic>
      <p:pic>
        <p:nvPicPr>
          <p:cNvPr id="39" name="Slika 50">
            <a:extLst>
              <a:ext uri="{FF2B5EF4-FFF2-40B4-BE49-F238E27FC236}">
                <a16:creationId xmlns:a16="http://schemas.microsoft.com/office/drawing/2014/main" id="{530AD7D4-2BF6-48C8-AA3B-E4F2CFE7EA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71" y="470109"/>
            <a:ext cx="601289" cy="589018"/>
          </a:xfrm>
          <a:prstGeom prst="rect">
            <a:avLst/>
          </a:prstGeom>
        </p:spPr>
      </p:pic>
      <p:pic>
        <p:nvPicPr>
          <p:cNvPr id="40" name="Slika 52">
            <a:extLst>
              <a:ext uri="{FF2B5EF4-FFF2-40B4-BE49-F238E27FC236}">
                <a16:creationId xmlns:a16="http://schemas.microsoft.com/office/drawing/2014/main" id="{4F7DC6FD-5106-4B0F-86CE-E5D08A990E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00" y="363204"/>
            <a:ext cx="895909" cy="7748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7418" y="400269"/>
            <a:ext cx="1189608" cy="11896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71" y="445964"/>
            <a:ext cx="650411" cy="6504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87" y="446083"/>
            <a:ext cx="630673" cy="63067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429392" y="6075152"/>
            <a:ext cx="796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BreeSerif"/>
              </a:rPr>
              <a:t>This work has been supported in part by Croatian Science Foundation under the project “Application of cocoa husk in production of chocolate and chocolate-like products” (UIP 2017-05-8709).</a:t>
            </a:r>
          </a:p>
        </p:txBody>
      </p:sp>
      <p:pic>
        <p:nvPicPr>
          <p:cNvPr id="44" name="Slika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44548" y="5131178"/>
            <a:ext cx="2135246" cy="96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CC3D0A8-8D9C-4E85-9655-0A88D3D65A5D}"/>
              </a:ext>
            </a:extLst>
          </p:cNvPr>
          <p:cNvSpPr/>
          <p:nvPr/>
        </p:nvSpPr>
        <p:spPr>
          <a:xfrm>
            <a:off x="-1" y="6600423"/>
            <a:ext cx="11382375" cy="263783"/>
          </a:xfrm>
          <a:prstGeom prst="rect">
            <a:avLst/>
          </a:prstGeom>
          <a:solidFill>
            <a:srgbClr val="03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14" name="Rezervirano mjesto podnožja 13">
            <a:extLst>
              <a:ext uri="{FF2B5EF4-FFF2-40B4-BE49-F238E27FC236}">
                <a16:creationId xmlns:a16="http://schemas.microsoft.com/office/drawing/2014/main" id="{CC7DD179-E5EA-4C54-B73E-87757809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4026" y="6557145"/>
            <a:ext cx="4114800" cy="365125"/>
          </a:xfrm>
        </p:spPr>
        <p:txBody>
          <a:bodyPr/>
          <a:lstStyle/>
          <a:p>
            <a:pPr algn="l"/>
            <a:r>
              <a:rPr lang="hr-HR" b="1" smtClean="0">
                <a:solidFill>
                  <a:schemeClr val="bg1"/>
                </a:solidFill>
              </a:rPr>
              <a:t>3</a:t>
            </a:r>
            <a:r>
              <a:rPr lang="hr-HR" b="1" baseline="30000" smtClean="0">
                <a:solidFill>
                  <a:schemeClr val="bg1"/>
                </a:solidFill>
              </a:rPr>
              <a:t>rd</a:t>
            </a:r>
            <a:r>
              <a:rPr lang="hr-HR" b="1" smtClean="0">
                <a:solidFill>
                  <a:schemeClr val="bg1"/>
                </a:solidFill>
              </a:rPr>
              <a:t> YOUNG SCIENTIST DAY – PhD Conference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F2A10B96-2E01-4D00-9DAC-D9B0034C67AC}"/>
              </a:ext>
            </a:extLst>
          </p:cNvPr>
          <p:cNvSpPr/>
          <p:nvPr/>
        </p:nvSpPr>
        <p:spPr>
          <a:xfrm>
            <a:off x="11382374" y="6599484"/>
            <a:ext cx="809625" cy="263783"/>
          </a:xfrm>
          <a:prstGeom prst="rect">
            <a:avLst/>
          </a:prstGeom>
          <a:solidFill>
            <a:srgbClr val="03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TekstniOkvir 2">
            <a:extLst>
              <a:ext uri="{FF2B5EF4-FFF2-40B4-BE49-F238E27FC236}">
                <a16:creationId xmlns:a16="http://schemas.microsoft.com/office/drawing/2014/main" id="{CC8E17E4-F3EC-4745-89F4-5550591E9FFE}"/>
              </a:ext>
            </a:extLst>
          </p:cNvPr>
          <p:cNvSpPr txBox="1"/>
          <p:nvPr/>
        </p:nvSpPr>
        <p:spPr>
          <a:xfrm>
            <a:off x="1476767" y="452003"/>
            <a:ext cx="495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Cocoa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shell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endParaRPr lang="hr-HR" sz="3200" b="1" dirty="0">
              <a:solidFill>
                <a:schemeClr val="bg1"/>
              </a:solidFill>
              <a:latin typeface="BreeSerif"/>
            </a:endParaRPr>
          </a:p>
        </p:txBody>
      </p:sp>
      <p:sp>
        <p:nvSpPr>
          <p:cNvPr id="19" name="Elipsa 17">
            <a:extLst>
              <a:ext uri="{FF2B5EF4-FFF2-40B4-BE49-F238E27FC236}">
                <a16:creationId xmlns:a16="http://schemas.microsoft.com/office/drawing/2014/main" id="{01B6A787-BCF1-454A-A535-33007131CCA3}"/>
              </a:ext>
            </a:extLst>
          </p:cNvPr>
          <p:cNvSpPr/>
          <p:nvPr/>
        </p:nvSpPr>
        <p:spPr>
          <a:xfrm>
            <a:off x="102953" y="483601"/>
            <a:ext cx="419224" cy="412870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20" name="Elipsa 20">
            <a:extLst>
              <a:ext uri="{FF2B5EF4-FFF2-40B4-BE49-F238E27FC236}">
                <a16:creationId xmlns:a16="http://schemas.microsoft.com/office/drawing/2014/main" id="{1D112B82-4F9F-42C1-B254-EC46D5506806}"/>
              </a:ext>
            </a:extLst>
          </p:cNvPr>
          <p:cNvSpPr/>
          <p:nvPr/>
        </p:nvSpPr>
        <p:spPr>
          <a:xfrm>
            <a:off x="559167" y="483601"/>
            <a:ext cx="419224" cy="412870"/>
          </a:xfrm>
          <a:prstGeom prst="ellipse">
            <a:avLst/>
          </a:prstGeom>
          <a:solidFill>
            <a:srgbClr val="036969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36969"/>
              </a:solidFill>
            </a:endParaRPr>
          </a:p>
        </p:txBody>
      </p:sp>
      <p:sp>
        <p:nvSpPr>
          <p:cNvPr id="24" name="Elipsa 21">
            <a:extLst>
              <a:ext uri="{FF2B5EF4-FFF2-40B4-BE49-F238E27FC236}">
                <a16:creationId xmlns:a16="http://schemas.microsoft.com/office/drawing/2014/main" id="{E68B48AB-56FF-42B2-84D9-9A08F65C24FB}"/>
              </a:ext>
            </a:extLst>
          </p:cNvPr>
          <p:cNvSpPr/>
          <p:nvPr/>
        </p:nvSpPr>
        <p:spPr>
          <a:xfrm>
            <a:off x="1043517" y="483601"/>
            <a:ext cx="419224" cy="41287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30" name="Group 29"/>
          <p:cNvGrpSpPr/>
          <p:nvPr/>
        </p:nvGrpSpPr>
        <p:grpSpPr>
          <a:xfrm>
            <a:off x="10561067" y="397278"/>
            <a:ext cx="1397011" cy="779808"/>
            <a:chOff x="10561067" y="397278"/>
            <a:chExt cx="1397011" cy="77980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4"/>
            <a:stretch/>
          </p:blipFill>
          <p:spPr>
            <a:xfrm>
              <a:off x="10561067" y="397278"/>
              <a:ext cx="1338580" cy="547750"/>
            </a:xfrm>
            <a:prstGeom prst="rect">
              <a:avLst/>
            </a:prstGeom>
          </p:spPr>
        </p:pic>
        <p:sp>
          <p:nvSpPr>
            <p:cNvPr id="32" name="Pravokutnik 3">
              <a:extLst>
                <a:ext uri="{FF2B5EF4-FFF2-40B4-BE49-F238E27FC236}">
                  <a16:creationId xmlns:a16="http://schemas.microsoft.com/office/drawing/2014/main" id="{525E619E-5DDF-4A2C-96B3-A9352F065BF9}"/>
                </a:ext>
              </a:extLst>
            </p:cNvPr>
            <p:cNvSpPr/>
            <p:nvPr/>
          </p:nvSpPr>
          <p:spPr>
            <a:xfrm>
              <a:off x="10768760" y="896471"/>
              <a:ext cx="1189318" cy="28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r-HR" sz="1200" b="1" dirty="0" smtClean="0">
                  <a:solidFill>
                    <a:schemeClr val="tx1">
                      <a:lumMod val="50000"/>
                    </a:schemeClr>
                  </a:solidFill>
                  <a:latin typeface="BreeSerif"/>
                </a:rPr>
                <a:t>  2021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35" name="TekstniOkvir 22">
            <a:extLst>
              <a:ext uri="{FF2B5EF4-FFF2-40B4-BE49-F238E27FC236}">
                <a16:creationId xmlns:a16="http://schemas.microsoft.com/office/drawing/2014/main" id="{BD0A9BDB-8A43-47B7-A77E-2781297CAB38}"/>
              </a:ext>
            </a:extLst>
          </p:cNvPr>
          <p:cNvSpPr txBox="1"/>
          <p:nvPr/>
        </p:nvSpPr>
        <p:spPr>
          <a:xfrm>
            <a:off x="1490877" y="1108013"/>
            <a:ext cx="90630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By-product </a:t>
            </a:r>
            <a:r>
              <a:rPr lang="en-GB" sz="2800" dirty="0">
                <a:solidFill>
                  <a:schemeClr val="bg1"/>
                </a:solidFill>
              </a:rPr>
              <a:t>of chocolate </a:t>
            </a:r>
            <a:r>
              <a:rPr lang="en-GB" sz="2800" dirty="0" smtClean="0">
                <a:solidFill>
                  <a:schemeClr val="bg1"/>
                </a:solidFill>
              </a:rPr>
              <a:t>industry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Removed </a:t>
            </a:r>
            <a:r>
              <a:rPr lang="en-GB" sz="2800" dirty="0">
                <a:solidFill>
                  <a:schemeClr val="bg1"/>
                </a:solidFill>
              </a:rPr>
              <a:t>before or after </a:t>
            </a:r>
            <a:r>
              <a:rPr lang="en-GB" sz="2800" dirty="0" smtClean="0">
                <a:solidFill>
                  <a:schemeClr val="bg1"/>
                </a:solidFill>
              </a:rPr>
              <a:t>roasting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Rich </a:t>
            </a:r>
            <a:r>
              <a:rPr lang="en-GB" sz="2800" dirty="0">
                <a:solidFill>
                  <a:schemeClr val="bg1"/>
                </a:solidFill>
              </a:rPr>
              <a:t>in </a:t>
            </a:r>
            <a:r>
              <a:rPr lang="en-GB" sz="2800" dirty="0" err="1">
                <a:solidFill>
                  <a:schemeClr val="bg1"/>
                </a:solidFill>
              </a:rPr>
              <a:t>fibers</a:t>
            </a:r>
            <a:r>
              <a:rPr lang="en-GB" sz="2800" dirty="0">
                <a:solidFill>
                  <a:schemeClr val="bg1"/>
                </a:solidFill>
              </a:rPr>
              <a:t>, proteins, bioactive components, </a:t>
            </a:r>
            <a:r>
              <a:rPr lang="en-GB" sz="2800" dirty="0" smtClean="0">
                <a:solidFill>
                  <a:schemeClr val="bg1"/>
                </a:solidFill>
              </a:rPr>
              <a:t>etc.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Protects </a:t>
            </a:r>
            <a:r>
              <a:rPr lang="en-GB" sz="2800" dirty="0">
                <a:solidFill>
                  <a:schemeClr val="bg1"/>
                </a:solidFill>
              </a:rPr>
              <a:t>the bean 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It’s </a:t>
            </a:r>
            <a:r>
              <a:rPr lang="en-GB" sz="2800" dirty="0">
                <a:solidFill>
                  <a:schemeClr val="bg1"/>
                </a:solidFill>
              </a:rPr>
              <a:t>used as animal feed, mulching, production of biodiesel, adsorbents, extraction of bioactive components, researched as food component…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 smtClean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" y="4389864"/>
            <a:ext cx="2155731" cy="161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72" y="4570166"/>
            <a:ext cx="2064953" cy="154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84" y="4160896"/>
            <a:ext cx="5955215" cy="21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0CC3D0A8-8D9C-4E85-9655-0A88D3D65A5D}"/>
              </a:ext>
            </a:extLst>
          </p:cNvPr>
          <p:cNvSpPr/>
          <p:nvPr/>
        </p:nvSpPr>
        <p:spPr>
          <a:xfrm>
            <a:off x="-1" y="6600423"/>
            <a:ext cx="11382375" cy="263783"/>
          </a:xfrm>
          <a:prstGeom prst="rect">
            <a:avLst/>
          </a:prstGeom>
          <a:solidFill>
            <a:srgbClr val="03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6" name="Rezervirano mjesto podnožja 13">
            <a:extLst>
              <a:ext uri="{FF2B5EF4-FFF2-40B4-BE49-F238E27FC236}">
                <a16:creationId xmlns:a16="http://schemas.microsoft.com/office/drawing/2014/main" id="{CC7DD179-E5EA-4C54-B73E-877578096B87}"/>
              </a:ext>
            </a:extLst>
          </p:cNvPr>
          <p:cNvSpPr txBox="1">
            <a:spLocks/>
          </p:cNvSpPr>
          <p:nvPr/>
        </p:nvSpPr>
        <p:spPr>
          <a:xfrm>
            <a:off x="-14026" y="65571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b="1" smtClean="0">
                <a:solidFill>
                  <a:schemeClr val="bg1"/>
                </a:solidFill>
              </a:rPr>
              <a:t>3</a:t>
            </a:r>
            <a:r>
              <a:rPr lang="hr-HR" b="1" baseline="30000" smtClean="0">
                <a:solidFill>
                  <a:schemeClr val="bg1"/>
                </a:solidFill>
              </a:rPr>
              <a:t>rd</a:t>
            </a:r>
            <a:r>
              <a:rPr lang="hr-HR" b="1" smtClean="0">
                <a:solidFill>
                  <a:schemeClr val="bg1"/>
                </a:solidFill>
              </a:rPr>
              <a:t> YOUNG SCIENTIST DAY – PhD Conference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kstniOkvir 2">
            <a:extLst>
              <a:ext uri="{FF2B5EF4-FFF2-40B4-BE49-F238E27FC236}">
                <a16:creationId xmlns:a16="http://schemas.microsoft.com/office/drawing/2014/main" id="{CC8E17E4-F3EC-4745-89F4-5550591E9FFE}"/>
              </a:ext>
            </a:extLst>
          </p:cNvPr>
          <p:cNvSpPr txBox="1"/>
          <p:nvPr/>
        </p:nvSpPr>
        <p:spPr>
          <a:xfrm>
            <a:off x="1476766" y="452003"/>
            <a:ext cx="840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High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voltage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electrical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discharge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(HVED)</a:t>
            </a:r>
            <a:endParaRPr lang="hr-HR" sz="3200" b="1" dirty="0">
              <a:solidFill>
                <a:schemeClr val="bg1"/>
              </a:solidFill>
              <a:latin typeface="BreeSerif"/>
            </a:endParaRPr>
          </a:p>
        </p:txBody>
      </p:sp>
      <p:sp>
        <p:nvSpPr>
          <p:cNvPr id="8" name="Elipsa 17">
            <a:extLst>
              <a:ext uri="{FF2B5EF4-FFF2-40B4-BE49-F238E27FC236}">
                <a16:creationId xmlns:a16="http://schemas.microsoft.com/office/drawing/2014/main" id="{01B6A787-BCF1-454A-A535-33007131CCA3}"/>
              </a:ext>
            </a:extLst>
          </p:cNvPr>
          <p:cNvSpPr/>
          <p:nvPr/>
        </p:nvSpPr>
        <p:spPr>
          <a:xfrm>
            <a:off x="102953" y="483601"/>
            <a:ext cx="419224" cy="412870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9" name="Elipsa 20">
            <a:extLst>
              <a:ext uri="{FF2B5EF4-FFF2-40B4-BE49-F238E27FC236}">
                <a16:creationId xmlns:a16="http://schemas.microsoft.com/office/drawing/2014/main" id="{1D112B82-4F9F-42C1-B254-EC46D5506806}"/>
              </a:ext>
            </a:extLst>
          </p:cNvPr>
          <p:cNvSpPr/>
          <p:nvPr/>
        </p:nvSpPr>
        <p:spPr>
          <a:xfrm>
            <a:off x="559167" y="483601"/>
            <a:ext cx="419224" cy="412870"/>
          </a:xfrm>
          <a:prstGeom prst="ellipse">
            <a:avLst/>
          </a:prstGeom>
          <a:solidFill>
            <a:srgbClr val="036969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36969"/>
              </a:solidFill>
            </a:endParaRPr>
          </a:p>
        </p:txBody>
      </p:sp>
      <p:sp>
        <p:nvSpPr>
          <p:cNvPr id="10" name="Elipsa 21">
            <a:extLst>
              <a:ext uri="{FF2B5EF4-FFF2-40B4-BE49-F238E27FC236}">
                <a16:creationId xmlns:a16="http://schemas.microsoft.com/office/drawing/2014/main" id="{E68B48AB-56FF-42B2-84D9-9A08F65C24FB}"/>
              </a:ext>
            </a:extLst>
          </p:cNvPr>
          <p:cNvSpPr/>
          <p:nvPr/>
        </p:nvSpPr>
        <p:spPr>
          <a:xfrm>
            <a:off x="1043517" y="483601"/>
            <a:ext cx="419224" cy="41287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11" name="Group 29"/>
          <p:cNvGrpSpPr/>
          <p:nvPr/>
        </p:nvGrpSpPr>
        <p:grpSpPr>
          <a:xfrm>
            <a:off x="10561067" y="397278"/>
            <a:ext cx="1397011" cy="779808"/>
            <a:chOff x="10561067" y="397278"/>
            <a:chExt cx="1397011" cy="779808"/>
          </a:xfrm>
        </p:grpSpPr>
        <p:pic>
          <p:nvPicPr>
            <p:cNvPr id="12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4"/>
            <a:stretch/>
          </p:blipFill>
          <p:spPr>
            <a:xfrm>
              <a:off x="10561067" y="397278"/>
              <a:ext cx="1338580" cy="547750"/>
            </a:xfrm>
            <a:prstGeom prst="rect">
              <a:avLst/>
            </a:prstGeom>
          </p:spPr>
        </p:pic>
        <p:sp>
          <p:nvSpPr>
            <p:cNvPr id="13" name="Pravokutnik 3">
              <a:extLst>
                <a:ext uri="{FF2B5EF4-FFF2-40B4-BE49-F238E27FC236}">
                  <a16:creationId xmlns:a16="http://schemas.microsoft.com/office/drawing/2014/main" id="{525E619E-5DDF-4A2C-96B3-A9352F065BF9}"/>
                </a:ext>
              </a:extLst>
            </p:cNvPr>
            <p:cNvSpPr/>
            <p:nvPr/>
          </p:nvSpPr>
          <p:spPr>
            <a:xfrm>
              <a:off x="10768760" y="896471"/>
              <a:ext cx="1189318" cy="28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r-HR" sz="1200" b="1" dirty="0" smtClean="0">
                  <a:solidFill>
                    <a:schemeClr val="tx1">
                      <a:lumMod val="50000"/>
                    </a:schemeClr>
                  </a:solidFill>
                  <a:latin typeface="BreeSerif"/>
                </a:rPr>
                <a:t>  2021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kstniOkvir 22">
            <a:extLst>
              <a:ext uri="{FF2B5EF4-FFF2-40B4-BE49-F238E27FC236}">
                <a16:creationId xmlns:a16="http://schemas.microsoft.com/office/drawing/2014/main" id="{BD0A9BDB-8A43-47B7-A77E-2781297CAB38}"/>
              </a:ext>
            </a:extLst>
          </p:cNvPr>
          <p:cNvSpPr txBox="1"/>
          <p:nvPr/>
        </p:nvSpPr>
        <p:spPr>
          <a:xfrm>
            <a:off x="978391" y="1893861"/>
            <a:ext cx="748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bg1"/>
                </a:solidFill>
              </a:rPr>
              <a:t>Nonthermal</a:t>
            </a:r>
            <a:r>
              <a:rPr lang="en-GB" sz="2800" dirty="0" smtClean="0">
                <a:solidFill>
                  <a:schemeClr val="bg1"/>
                </a:solidFill>
              </a:rPr>
              <a:t> method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Formation </a:t>
            </a:r>
            <a:r>
              <a:rPr lang="en-GB" sz="2800" dirty="0">
                <a:solidFill>
                  <a:schemeClr val="bg1"/>
                </a:solidFill>
              </a:rPr>
              <a:t>of discharge directly in </a:t>
            </a:r>
            <a:r>
              <a:rPr lang="en-GB" sz="2800" dirty="0" smtClean="0">
                <a:solidFill>
                  <a:schemeClr val="bg1"/>
                </a:solidFill>
              </a:rPr>
              <a:t>solvent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bg1"/>
                </a:solidFill>
              </a:rPr>
              <a:t>Formaton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of radicals, electrons, ozone, UV-light, </a:t>
            </a:r>
            <a:r>
              <a:rPr lang="en-GB" sz="2800" dirty="0" smtClean="0">
                <a:solidFill>
                  <a:schemeClr val="bg1"/>
                </a:solidFill>
              </a:rPr>
              <a:t>etc.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Can </a:t>
            </a:r>
            <a:r>
              <a:rPr lang="en-GB" sz="2800" dirty="0">
                <a:solidFill>
                  <a:schemeClr val="bg1"/>
                </a:solidFill>
              </a:rPr>
              <a:t>be used as method for disinfection, cell wall destruction, extraction, material modification…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F2A10B96-2E01-4D00-9DAC-D9B0034C67AC}"/>
              </a:ext>
            </a:extLst>
          </p:cNvPr>
          <p:cNvSpPr/>
          <p:nvPr/>
        </p:nvSpPr>
        <p:spPr>
          <a:xfrm>
            <a:off x="11382374" y="6599484"/>
            <a:ext cx="809625" cy="263783"/>
          </a:xfrm>
          <a:prstGeom prst="rect">
            <a:avLst/>
          </a:prstGeom>
          <a:solidFill>
            <a:srgbClr val="03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4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9621" y="2066173"/>
            <a:ext cx="4466808" cy="33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2042-1979-4977-8D65-BC84234DB9E9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E102-C5B9-4716-B307-44A744AF9A1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CC3D0A8-8D9C-4E85-9655-0A88D3D65A5D}"/>
              </a:ext>
            </a:extLst>
          </p:cNvPr>
          <p:cNvSpPr/>
          <p:nvPr/>
        </p:nvSpPr>
        <p:spPr>
          <a:xfrm>
            <a:off x="-1" y="6600423"/>
            <a:ext cx="11382375" cy="263783"/>
          </a:xfrm>
          <a:prstGeom prst="rect">
            <a:avLst/>
          </a:prstGeom>
          <a:solidFill>
            <a:srgbClr val="03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6" name="TekstniOkvir 2">
            <a:extLst>
              <a:ext uri="{FF2B5EF4-FFF2-40B4-BE49-F238E27FC236}">
                <a16:creationId xmlns:a16="http://schemas.microsoft.com/office/drawing/2014/main" id="{CC8E17E4-F3EC-4745-89F4-5550591E9FFE}"/>
              </a:ext>
            </a:extLst>
          </p:cNvPr>
          <p:cNvSpPr txBox="1"/>
          <p:nvPr/>
        </p:nvSpPr>
        <p:spPr>
          <a:xfrm>
            <a:off x="1476766" y="452003"/>
            <a:ext cx="881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High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voltage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electrical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discharge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(HVED)</a:t>
            </a:r>
            <a:endParaRPr lang="hr-HR" sz="3200" b="1" dirty="0">
              <a:solidFill>
                <a:schemeClr val="bg1"/>
              </a:solidFill>
              <a:latin typeface="BreeSerif"/>
            </a:endParaRPr>
          </a:p>
        </p:txBody>
      </p:sp>
      <p:sp>
        <p:nvSpPr>
          <p:cNvPr id="7" name="Elipsa 17">
            <a:extLst>
              <a:ext uri="{FF2B5EF4-FFF2-40B4-BE49-F238E27FC236}">
                <a16:creationId xmlns:a16="http://schemas.microsoft.com/office/drawing/2014/main" id="{01B6A787-BCF1-454A-A535-33007131CCA3}"/>
              </a:ext>
            </a:extLst>
          </p:cNvPr>
          <p:cNvSpPr/>
          <p:nvPr/>
        </p:nvSpPr>
        <p:spPr>
          <a:xfrm>
            <a:off x="102953" y="483601"/>
            <a:ext cx="419224" cy="412870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8" name="Elipsa 20">
            <a:extLst>
              <a:ext uri="{FF2B5EF4-FFF2-40B4-BE49-F238E27FC236}">
                <a16:creationId xmlns:a16="http://schemas.microsoft.com/office/drawing/2014/main" id="{1D112B82-4F9F-42C1-B254-EC46D5506806}"/>
              </a:ext>
            </a:extLst>
          </p:cNvPr>
          <p:cNvSpPr/>
          <p:nvPr/>
        </p:nvSpPr>
        <p:spPr>
          <a:xfrm>
            <a:off x="559167" y="483601"/>
            <a:ext cx="419224" cy="412870"/>
          </a:xfrm>
          <a:prstGeom prst="ellipse">
            <a:avLst/>
          </a:prstGeom>
          <a:solidFill>
            <a:srgbClr val="036969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36969"/>
              </a:solidFill>
            </a:endParaRPr>
          </a:p>
        </p:txBody>
      </p:sp>
      <p:sp>
        <p:nvSpPr>
          <p:cNvPr id="9" name="Elipsa 21">
            <a:extLst>
              <a:ext uri="{FF2B5EF4-FFF2-40B4-BE49-F238E27FC236}">
                <a16:creationId xmlns:a16="http://schemas.microsoft.com/office/drawing/2014/main" id="{E68B48AB-56FF-42B2-84D9-9A08F65C24FB}"/>
              </a:ext>
            </a:extLst>
          </p:cNvPr>
          <p:cNvSpPr/>
          <p:nvPr/>
        </p:nvSpPr>
        <p:spPr>
          <a:xfrm>
            <a:off x="1043517" y="483601"/>
            <a:ext cx="419224" cy="41287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10" name="Group 29"/>
          <p:cNvGrpSpPr/>
          <p:nvPr/>
        </p:nvGrpSpPr>
        <p:grpSpPr>
          <a:xfrm>
            <a:off x="10561067" y="397278"/>
            <a:ext cx="1397011" cy="779808"/>
            <a:chOff x="10561067" y="397278"/>
            <a:chExt cx="1397011" cy="779808"/>
          </a:xfrm>
        </p:grpSpPr>
        <p:pic>
          <p:nvPicPr>
            <p:cNvPr id="11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4"/>
            <a:stretch/>
          </p:blipFill>
          <p:spPr>
            <a:xfrm>
              <a:off x="10561067" y="397278"/>
              <a:ext cx="1338580" cy="547750"/>
            </a:xfrm>
            <a:prstGeom prst="rect">
              <a:avLst/>
            </a:prstGeom>
          </p:spPr>
        </p:pic>
        <p:sp>
          <p:nvSpPr>
            <p:cNvPr id="12" name="Pravokutnik 3">
              <a:extLst>
                <a:ext uri="{FF2B5EF4-FFF2-40B4-BE49-F238E27FC236}">
                  <a16:creationId xmlns:a16="http://schemas.microsoft.com/office/drawing/2014/main" id="{525E619E-5DDF-4A2C-96B3-A9352F065BF9}"/>
                </a:ext>
              </a:extLst>
            </p:cNvPr>
            <p:cNvSpPr/>
            <p:nvPr/>
          </p:nvSpPr>
          <p:spPr>
            <a:xfrm>
              <a:off x="10768760" y="896471"/>
              <a:ext cx="1189318" cy="28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r-HR" sz="1200" b="1" dirty="0" smtClean="0">
                  <a:solidFill>
                    <a:schemeClr val="tx1">
                      <a:lumMod val="50000"/>
                    </a:schemeClr>
                  </a:solidFill>
                  <a:latin typeface="BreeSerif"/>
                </a:rPr>
                <a:t>  2021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TekstniOkvir 22">
            <a:extLst>
              <a:ext uri="{FF2B5EF4-FFF2-40B4-BE49-F238E27FC236}">
                <a16:creationId xmlns:a16="http://schemas.microsoft.com/office/drawing/2014/main" id="{BD0A9BDB-8A43-47B7-A77E-2781297CAB38}"/>
              </a:ext>
            </a:extLst>
          </p:cNvPr>
          <p:cNvSpPr txBox="1"/>
          <p:nvPr/>
        </p:nvSpPr>
        <p:spPr>
          <a:xfrm>
            <a:off x="1490877" y="1108013"/>
            <a:ext cx="90630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800" dirty="0" err="1" smtClean="0">
                <a:solidFill>
                  <a:schemeClr val="bg1"/>
                </a:solidFill>
              </a:rPr>
              <a:t>Effect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of</a:t>
            </a:r>
            <a:r>
              <a:rPr lang="hr-HR" sz="2800" dirty="0" smtClean="0">
                <a:solidFill>
                  <a:schemeClr val="bg1"/>
                </a:solidFill>
              </a:rPr>
              <a:t> HVED on </a:t>
            </a:r>
            <a:r>
              <a:rPr lang="hr-HR" sz="2800" dirty="0" err="1" smtClean="0">
                <a:solidFill>
                  <a:schemeClr val="bg1"/>
                </a:solidFill>
              </a:rPr>
              <a:t>cocoa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shell</a:t>
            </a:r>
            <a:r>
              <a:rPr lang="hr-HR" sz="28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800" dirty="0" err="1" smtClean="0">
                <a:solidFill>
                  <a:schemeClr val="bg1"/>
                </a:solidFill>
              </a:rPr>
              <a:t>Hydroxymethylfurfural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and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acrylamide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800" dirty="0" err="1" smtClean="0">
                <a:solidFill>
                  <a:schemeClr val="bg1"/>
                </a:solidFill>
              </a:rPr>
              <a:t>Microorganisms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800" dirty="0" err="1" smtClean="0">
                <a:solidFill>
                  <a:schemeClr val="bg1"/>
                </a:solidFill>
              </a:rPr>
              <a:t>Modification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of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cell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wall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F2A10B96-2E01-4D00-9DAC-D9B0034C67AC}"/>
              </a:ext>
            </a:extLst>
          </p:cNvPr>
          <p:cNvSpPr/>
          <p:nvPr/>
        </p:nvSpPr>
        <p:spPr>
          <a:xfrm>
            <a:off x="11382374" y="6599484"/>
            <a:ext cx="809625" cy="263783"/>
          </a:xfrm>
          <a:prstGeom prst="rect">
            <a:avLst/>
          </a:prstGeom>
          <a:solidFill>
            <a:srgbClr val="03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4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Rezervirano mjesto podnožja 13">
            <a:extLst>
              <a:ext uri="{FF2B5EF4-FFF2-40B4-BE49-F238E27FC236}">
                <a16:creationId xmlns:a16="http://schemas.microsoft.com/office/drawing/2014/main" id="{CC7DD179-E5EA-4C54-B73E-877578096B87}"/>
              </a:ext>
            </a:extLst>
          </p:cNvPr>
          <p:cNvSpPr txBox="1">
            <a:spLocks/>
          </p:cNvSpPr>
          <p:nvPr/>
        </p:nvSpPr>
        <p:spPr>
          <a:xfrm>
            <a:off x="-14026" y="65571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b="1" dirty="0" smtClean="0">
                <a:solidFill>
                  <a:schemeClr val="bg1"/>
                </a:solidFill>
              </a:rPr>
              <a:t>3</a:t>
            </a:r>
            <a:r>
              <a:rPr lang="hr-HR" b="1" baseline="30000" dirty="0" smtClean="0">
                <a:solidFill>
                  <a:schemeClr val="bg1"/>
                </a:solidFill>
              </a:rPr>
              <a:t>rd</a:t>
            </a:r>
            <a:r>
              <a:rPr lang="hr-HR" b="1" dirty="0" smtClean="0">
                <a:solidFill>
                  <a:schemeClr val="bg1"/>
                </a:solidFill>
              </a:rPr>
              <a:t> YOUNG SCIENTIST DAY – </a:t>
            </a:r>
            <a:r>
              <a:rPr lang="hr-HR" b="1" dirty="0" err="1" smtClean="0">
                <a:solidFill>
                  <a:schemeClr val="bg1"/>
                </a:solidFill>
              </a:rPr>
              <a:t>PhD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Conference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6" name="Slika 15" descr="C:\Users\korisnik\Desktop\Projekt\Slike projekt\20181105_1456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3845" r="3156" b="4115"/>
          <a:stretch>
            <a:fillRect/>
          </a:stretch>
        </p:blipFill>
        <p:spPr bwMode="auto">
          <a:xfrm>
            <a:off x="7860896" y="1611171"/>
            <a:ext cx="3657599" cy="2478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2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2042-1979-4977-8D65-BC84234DB9E9}" type="datetime1">
              <a:rPr lang="en-GB" smtClean="0"/>
              <a:pPr/>
              <a:t>29/11/2021</a:t>
            </a:fld>
            <a:endParaRPr lang="en-GB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CC3D0A8-8D9C-4E85-9655-0A88D3D65A5D}"/>
              </a:ext>
            </a:extLst>
          </p:cNvPr>
          <p:cNvSpPr/>
          <p:nvPr/>
        </p:nvSpPr>
        <p:spPr>
          <a:xfrm>
            <a:off x="-1" y="6600423"/>
            <a:ext cx="11382375" cy="263783"/>
          </a:xfrm>
          <a:prstGeom prst="rect">
            <a:avLst/>
          </a:prstGeom>
          <a:solidFill>
            <a:srgbClr val="03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7" name="Rezervirano mjesto podnožja 13">
            <a:extLst>
              <a:ext uri="{FF2B5EF4-FFF2-40B4-BE49-F238E27FC236}">
                <a16:creationId xmlns:a16="http://schemas.microsoft.com/office/drawing/2014/main" id="{CC7DD179-E5EA-4C54-B73E-87757809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4026" y="6557145"/>
            <a:ext cx="4114800" cy="365125"/>
          </a:xfrm>
        </p:spPr>
        <p:txBody>
          <a:bodyPr/>
          <a:lstStyle/>
          <a:p>
            <a:pPr algn="l"/>
            <a:r>
              <a:rPr lang="hr-HR" b="1" smtClean="0">
                <a:solidFill>
                  <a:schemeClr val="bg1"/>
                </a:solidFill>
              </a:rPr>
              <a:t>3</a:t>
            </a:r>
            <a:r>
              <a:rPr lang="hr-HR" b="1" baseline="30000" smtClean="0">
                <a:solidFill>
                  <a:schemeClr val="bg1"/>
                </a:solidFill>
              </a:rPr>
              <a:t>rd</a:t>
            </a:r>
            <a:r>
              <a:rPr lang="hr-HR" b="1" smtClean="0">
                <a:solidFill>
                  <a:schemeClr val="bg1"/>
                </a:solidFill>
              </a:rPr>
              <a:t> YOUNG SCIENTIST DAY – PhD Conference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kstniOkvir 2">
            <a:extLst>
              <a:ext uri="{FF2B5EF4-FFF2-40B4-BE49-F238E27FC236}">
                <a16:creationId xmlns:a16="http://schemas.microsoft.com/office/drawing/2014/main" id="{CC8E17E4-F3EC-4745-89F4-5550591E9FFE}"/>
              </a:ext>
            </a:extLst>
          </p:cNvPr>
          <p:cNvSpPr txBox="1"/>
          <p:nvPr/>
        </p:nvSpPr>
        <p:spPr>
          <a:xfrm>
            <a:off x="1476767" y="452003"/>
            <a:ext cx="7746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Cocoa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shell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in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chocolate</a:t>
            </a:r>
            <a:r>
              <a:rPr lang="hr-HR" sz="3200" b="1" dirty="0" smtClean="0">
                <a:solidFill>
                  <a:schemeClr val="bg1"/>
                </a:solidFill>
                <a:latin typeface="BreeSerif"/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latin typeface="BreeSerif"/>
              </a:rPr>
              <a:t>production</a:t>
            </a:r>
            <a:endParaRPr lang="hr-HR" sz="3200" b="1" dirty="0">
              <a:solidFill>
                <a:schemeClr val="bg1"/>
              </a:solidFill>
              <a:latin typeface="BreeSerif"/>
            </a:endParaRPr>
          </a:p>
        </p:txBody>
      </p:sp>
      <p:sp>
        <p:nvSpPr>
          <p:cNvPr id="9" name="Elipsa 17">
            <a:extLst>
              <a:ext uri="{FF2B5EF4-FFF2-40B4-BE49-F238E27FC236}">
                <a16:creationId xmlns:a16="http://schemas.microsoft.com/office/drawing/2014/main" id="{01B6A787-BCF1-454A-A535-33007131CCA3}"/>
              </a:ext>
            </a:extLst>
          </p:cNvPr>
          <p:cNvSpPr/>
          <p:nvPr/>
        </p:nvSpPr>
        <p:spPr>
          <a:xfrm>
            <a:off x="102953" y="483601"/>
            <a:ext cx="419224" cy="412870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0" name="Elipsa 20">
            <a:extLst>
              <a:ext uri="{FF2B5EF4-FFF2-40B4-BE49-F238E27FC236}">
                <a16:creationId xmlns:a16="http://schemas.microsoft.com/office/drawing/2014/main" id="{1D112B82-4F9F-42C1-B254-EC46D5506806}"/>
              </a:ext>
            </a:extLst>
          </p:cNvPr>
          <p:cNvSpPr/>
          <p:nvPr/>
        </p:nvSpPr>
        <p:spPr>
          <a:xfrm>
            <a:off x="559167" y="483601"/>
            <a:ext cx="419224" cy="412870"/>
          </a:xfrm>
          <a:prstGeom prst="ellipse">
            <a:avLst/>
          </a:prstGeom>
          <a:solidFill>
            <a:srgbClr val="036969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36969"/>
              </a:solidFill>
            </a:endParaRPr>
          </a:p>
        </p:txBody>
      </p:sp>
      <p:sp>
        <p:nvSpPr>
          <p:cNvPr id="11" name="Elipsa 21">
            <a:extLst>
              <a:ext uri="{FF2B5EF4-FFF2-40B4-BE49-F238E27FC236}">
                <a16:creationId xmlns:a16="http://schemas.microsoft.com/office/drawing/2014/main" id="{E68B48AB-56FF-42B2-84D9-9A08F65C24FB}"/>
              </a:ext>
            </a:extLst>
          </p:cNvPr>
          <p:cNvSpPr/>
          <p:nvPr/>
        </p:nvSpPr>
        <p:spPr>
          <a:xfrm>
            <a:off x="1043517" y="483601"/>
            <a:ext cx="419224" cy="41287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12" name="Group 29"/>
          <p:cNvGrpSpPr/>
          <p:nvPr/>
        </p:nvGrpSpPr>
        <p:grpSpPr>
          <a:xfrm>
            <a:off x="10561067" y="397278"/>
            <a:ext cx="1397011" cy="779808"/>
            <a:chOff x="10561067" y="397278"/>
            <a:chExt cx="1397011" cy="779808"/>
          </a:xfrm>
        </p:grpSpPr>
        <p:pic>
          <p:nvPicPr>
            <p:cNvPr id="13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4"/>
            <a:stretch/>
          </p:blipFill>
          <p:spPr>
            <a:xfrm>
              <a:off x="10561067" y="397278"/>
              <a:ext cx="1338580" cy="547750"/>
            </a:xfrm>
            <a:prstGeom prst="rect">
              <a:avLst/>
            </a:prstGeom>
          </p:spPr>
        </p:pic>
        <p:sp>
          <p:nvSpPr>
            <p:cNvPr id="14" name="Pravokutnik 3">
              <a:extLst>
                <a:ext uri="{FF2B5EF4-FFF2-40B4-BE49-F238E27FC236}">
                  <a16:creationId xmlns:a16="http://schemas.microsoft.com/office/drawing/2014/main" id="{525E619E-5DDF-4A2C-96B3-A9352F065BF9}"/>
                </a:ext>
              </a:extLst>
            </p:cNvPr>
            <p:cNvSpPr/>
            <p:nvPr/>
          </p:nvSpPr>
          <p:spPr>
            <a:xfrm>
              <a:off x="10768760" y="896471"/>
              <a:ext cx="1189318" cy="28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r-HR" sz="1200" b="1" dirty="0" smtClean="0">
                  <a:solidFill>
                    <a:schemeClr val="tx1">
                      <a:lumMod val="50000"/>
                    </a:schemeClr>
                  </a:solidFill>
                  <a:latin typeface="BreeSerif"/>
                </a:rPr>
                <a:t>  2021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kstniOkvir 22">
            <a:extLst>
              <a:ext uri="{FF2B5EF4-FFF2-40B4-BE49-F238E27FC236}">
                <a16:creationId xmlns:a16="http://schemas.microsoft.com/office/drawing/2014/main" id="{BD0A9BDB-8A43-47B7-A77E-2781297CAB38}"/>
              </a:ext>
            </a:extLst>
          </p:cNvPr>
          <p:cNvSpPr txBox="1"/>
          <p:nvPr/>
        </p:nvSpPr>
        <p:spPr>
          <a:xfrm>
            <a:off x="1462742" y="1620953"/>
            <a:ext cx="5962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 smtClean="0">
                <a:solidFill>
                  <a:schemeClr val="bg1"/>
                </a:solidFill>
              </a:rPr>
              <a:t>Production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in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ball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mill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 smtClean="0">
                <a:solidFill>
                  <a:schemeClr val="bg1"/>
                </a:solidFill>
              </a:rPr>
              <a:t>Increased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content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of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dietary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fibers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 smtClean="0">
                <a:solidFill>
                  <a:schemeClr val="bg1"/>
                </a:solidFill>
              </a:rPr>
              <a:t>Polyphenols</a:t>
            </a:r>
            <a:r>
              <a:rPr lang="hr-HR" sz="2800" dirty="0" smtClean="0">
                <a:solidFill>
                  <a:schemeClr val="bg1"/>
                </a:solidFill>
              </a:rPr>
              <a:t> – </a:t>
            </a:r>
            <a:r>
              <a:rPr lang="hr-HR" sz="2800" dirty="0" err="1" smtClean="0">
                <a:solidFill>
                  <a:schemeClr val="bg1"/>
                </a:solidFill>
              </a:rPr>
              <a:t>not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statistically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different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 smtClean="0">
                <a:solidFill>
                  <a:schemeClr val="bg1"/>
                </a:solidFill>
              </a:rPr>
              <a:t>Effect</a:t>
            </a:r>
            <a:r>
              <a:rPr lang="hr-HR" sz="2800" dirty="0" smtClean="0">
                <a:solidFill>
                  <a:schemeClr val="bg1"/>
                </a:solidFill>
              </a:rPr>
              <a:t> on </a:t>
            </a:r>
            <a:r>
              <a:rPr lang="hr-HR" sz="2800" dirty="0" err="1" smtClean="0">
                <a:solidFill>
                  <a:schemeClr val="bg1"/>
                </a:solidFill>
              </a:rPr>
              <a:t>texture</a:t>
            </a:r>
            <a:r>
              <a:rPr lang="hr-HR" sz="2800" dirty="0" smtClean="0">
                <a:solidFill>
                  <a:schemeClr val="bg1"/>
                </a:solidFill>
              </a:rPr>
              <a:t>, </a:t>
            </a:r>
            <a:r>
              <a:rPr lang="hr-HR" sz="2800" dirty="0" err="1" smtClean="0">
                <a:solidFill>
                  <a:schemeClr val="bg1"/>
                </a:solidFill>
              </a:rPr>
              <a:t>viscosity</a:t>
            </a:r>
            <a:r>
              <a:rPr lang="hr-HR" sz="2800" dirty="0" smtClean="0">
                <a:solidFill>
                  <a:schemeClr val="bg1"/>
                </a:solidFill>
              </a:rPr>
              <a:t>, </a:t>
            </a:r>
            <a:r>
              <a:rPr lang="hr-HR" sz="2800" dirty="0" err="1" smtClean="0">
                <a:solidFill>
                  <a:schemeClr val="bg1"/>
                </a:solidFill>
              </a:rPr>
              <a:t>particle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size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distribution</a:t>
            </a:r>
            <a:r>
              <a:rPr lang="hr-HR" sz="2800" dirty="0" smtClean="0">
                <a:solidFill>
                  <a:schemeClr val="bg1"/>
                </a:solidFill>
              </a:rPr>
              <a:t>, </a:t>
            </a:r>
            <a:r>
              <a:rPr lang="hr-HR" sz="2800" dirty="0" err="1" smtClean="0">
                <a:solidFill>
                  <a:schemeClr val="bg1"/>
                </a:solidFill>
              </a:rPr>
              <a:t>color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F2A10B96-2E01-4D00-9DAC-D9B0034C67AC}"/>
              </a:ext>
            </a:extLst>
          </p:cNvPr>
          <p:cNvSpPr/>
          <p:nvPr/>
        </p:nvSpPr>
        <p:spPr>
          <a:xfrm>
            <a:off x="11382374" y="6599484"/>
            <a:ext cx="809625" cy="263783"/>
          </a:xfrm>
          <a:prstGeom prst="rect">
            <a:avLst/>
          </a:prstGeom>
          <a:solidFill>
            <a:srgbClr val="03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91" y="3111260"/>
            <a:ext cx="4532587" cy="339944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t="20695" r="9429" b="14349"/>
          <a:stretch/>
        </p:blipFill>
        <p:spPr>
          <a:xfrm>
            <a:off x="1087821" y="4745421"/>
            <a:ext cx="3105807" cy="14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zervirano mjesto broja slajda 14">
            <a:extLst>
              <a:ext uri="{FF2B5EF4-FFF2-40B4-BE49-F238E27FC236}">
                <a16:creationId xmlns:a16="http://schemas.microsoft.com/office/drawing/2014/main" id="{18304493-F9D4-491A-81D1-6E95D25D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4878" y="6557145"/>
            <a:ext cx="2743200" cy="365125"/>
          </a:xfrm>
        </p:spPr>
        <p:txBody>
          <a:bodyPr/>
          <a:lstStyle/>
          <a:p>
            <a:fld id="{2E8EE102-C5B9-4716-B307-44A744AF9A1E}" type="slidenum">
              <a:rPr lang="en-GB" sz="1400" b="1" smtClean="0">
                <a:solidFill>
                  <a:schemeClr val="bg1"/>
                </a:solidFill>
              </a:rPr>
              <a:pPr/>
              <a:t>6</a:t>
            </a:fld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1290" y="1901987"/>
            <a:ext cx="7302453" cy="1065395"/>
            <a:chOff x="3052108" y="1828973"/>
            <a:chExt cx="7302453" cy="1065395"/>
          </a:xfrm>
        </p:grpSpPr>
        <p:sp>
          <p:nvSpPr>
            <p:cNvPr id="27" name="Rectangle 26"/>
            <p:cNvSpPr/>
            <p:nvPr/>
          </p:nvSpPr>
          <p:spPr>
            <a:xfrm>
              <a:off x="4548920" y="1893469"/>
              <a:ext cx="5805641" cy="10008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sz="6600" b="1" dirty="0">
                  <a:ln w="25400">
                    <a:solidFill>
                      <a:schemeClr val="bg1"/>
                    </a:solidFill>
                  </a:ln>
                  <a:solidFill>
                    <a:srgbClr val="92D050">
                      <a:alpha val="56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eeSerif"/>
                </a:rPr>
                <a:t> </a:t>
              </a:r>
              <a:endParaRPr lang="hr-HR" sz="5400" b="1" dirty="0">
                <a:ln w="25400">
                  <a:solidFill>
                    <a:schemeClr val="bg1"/>
                  </a:solidFill>
                </a:ln>
                <a:solidFill>
                  <a:srgbClr val="F69200">
                    <a:alpha val="8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52108" y="1828973"/>
              <a:ext cx="10959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hr-HR" sz="2800" dirty="0" smtClean="0">
                <a:ln w="254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70866" y="4335075"/>
            <a:ext cx="2850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i="1" dirty="0" err="1">
                <a:solidFill>
                  <a:schemeClr val="bg1"/>
                </a:solidFill>
                <a:latin typeface="BreeSerif"/>
              </a:rPr>
              <a:t>Supporting</a:t>
            </a:r>
            <a:r>
              <a:rPr lang="hr-HR" b="1" i="1" dirty="0">
                <a:solidFill>
                  <a:schemeClr val="bg1"/>
                </a:solidFill>
                <a:latin typeface="BreeSerif"/>
              </a:rPr>
              <a:t> </a:t>
            </a:r>
            <a:r>
              <a:rPr lang="hr-HR" b="1" i="1" dirty="0" err="1">
                <a:solidFill>
                  <a:schemeClr val="bg1"/>
                </a:solidFill>
                <a:latin typeface="BreeSerif"/>
              </a:rPr>
              <a:t>publication</a:t>
            </a:r>
            <a:endParaRPr lang="en-GB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5" y="4746492"/>
            <a:ext cx="2571429" cy="257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4" y="333638"/>
            <a:ext cx="1800458" cy="1800458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561067" y="397278"/>
            <a:ext cx="1397011" cy="779808"/>
            <a:chOff x="10561067" y="397278"/>
            <a:chExt cx="1397011" cy="77980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4"/>
            <a:stretch/>
          </p:blipFill>
          <p:spPr>
            <a:xfrm>
              <a:off x="10561067" y="397278"/>
              <a:ext cx="1338580" cy="547750"/>
            </a:xfrm>
            <a:prstGeom prst="rect">
              <a:avLst/>
            </a:prstGeom>
          </p:spPr>
        </p:pic>
        <p:sp>
          <p:nvSpPr>
            <p:cNvPr id="43" name="Pravokutnik 3">
              <a:extLst>
                <a:ext uri="{FF2B5EF4-FFF2-40B4-BE49-F238E27FC236}">
                  <a16:creationId xmlns:a16="http://schemas.microsoft.com/office/drawing/2014/main" id="{525E619E-5DDF-4A2C-96B3-A9352F065BF9}"/>
                </a:ext>
              </a:extLst>
            </p:cNvPr>
            <p:cNvSpPr/>
            <p:nvPr/>
          </p:nvSpPr>
          <p:spPr>
            <a:xfrm>
              <a:off x="10768760" y="896471"/>
              <a:ext cx="1189318" cy="28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r-HR" sz="1200" b="1" dirty="0" smtClean="0">
                  <a:solidFill>
                    <a:schemeClr val="tx1">
                      <a:lumMod val="50000"/>
                    </a:schemeClr>
                  </a:solidFill>
                  <a:latin typeface="BreeSerif"/>
                </a:rPr>
                <a:t>  2021</a:t>
              </a:r>
              <a:endParaRPr lang="en-GB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433" y="5279366"/>
            <a:ext cx="11697417" cy="1569660"/>
            <a:chOff x="1622238" y="5664863"/>
            <a:chExt cx="1312286" cy="1371233"/>
          </a:xfrm>
        </p:grpSpPr>
        <p:sp>
          <p:nvSpPr>
            <p:cNvPr id="16" name="TextBox 15"/>
            <p:cNvSpPr txBox="1"/>
            <p:nvPr/>
          </p:nvSpPr>
          <p:spPr>
            <a:xfrm>
              <a:off x="1622238" y="5664863"/>
              <a:ext cx="1312286" cy="1371233"/>
            </a:xfrm>
            <a:prstGeom prst="rect">
              <a:avLst/>
            </a:prstGeom>
            <a:solidFill>
              <a:srgbClr val="036969"/>
            </a:solidFill>
          </p:spPr>
          <p:txBody>
            <a:bodyPr wrap="square" rtlCol="0">
              <a:spAutoFit/>
            </a:bodyPr>
            <a:lstStyle/>
            <a:p>
              <a:r>
                <a:rPr lang="hr-HR" sz="2400" b="1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hlinkClick r:id="rId5"/>
                </a:rPr>
                <a:t>https</a:t>
              </a:r>
              <a:r>
                <a:rPr lang="hr-HR" sz="24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hlinkClick r:id="rId5"/>
                </a:rPr>
                <a:t>://istrazivaci-os.com.hr</a:t>
              </a:r>
              <a:r>
                <a:rPr lang="hr-HR" sz="2400" b="1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hlinkClick r:id="rId5"/>
                </a:rPr>
                <a:t>/</a:t>
              </a:r>
              <a:endParaRPr lang="hr-HR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  <a:p>
              <a:endParaRPr lang="hr-HR" sz="2400" b="1" dirty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hr-HR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endParaRPr>
            </a:p>
            <a:p>
              <a:r>
                <a:rPr lang="hr-HR" sz="2400" b="1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eeSerif"/>
                </a:rPr>
                <a:t>ISBN </a:t>
              </a:r>
              <a:r>
                <a:rPr lang="hr-HR" sz="24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eeSerif"/>
                </a:rPr>
                <a:t>978-953-7736-55-2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10454" y="6215480"/>
              <a:ext cx="743006" cy="564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dirty="0" smtClean="0">
                  <a:ln w="10160">
                    <a:solidFill>
                      <a:schemeClr val="bg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hr-HR" sz="2800" b="1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GB" sz="1200" dirty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TekstniOkvir 4">
            <a:extLst>
              <a:ext uri="{FF2B5EF4-FFF2-40B4-BE49-F238E27FC236}">
                <a16:creationId xmlns:a16="http://schemas.microsoft.com/office/drawing/2014/main" id="{7B300413-8AC3-4DDF-84EF-ABDF201BBF60}"/>
              </a:ext>
            </a:extLst>
          </p:cNvPr>
          <p:cNvSpPr txBox="1"/>
          <p:nvPr/>
        </p:nvSpPr>
        <p:spPr>
          <a:xfrm>
            <a:off x="3499161" y="1778734"/>
            <a:ext cx="5555412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ln w="254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THANK YOU </a:t>
            </a:r>
          </a:p>
          <a:p>
            <a:pPr algn="ctr"/>
            <a:r>
              <a:rPr lang="hr-HR" sz="4400" b="1" i="1" dirty="0">
                <a:ln w="25400">
                  <a:solidFill>
                    <a:schemeClr val="bg1"/>
                  </a:solidFill>
                </a:ln>
                <a:solidFill>
                  <a:srgbClr val="03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FOR YOUR</a:t>
            </a:r>
          </a:p>
          <a:p>
            <a:pPr algn="ctr"/>
            <a:r>
              <a:rPr lang="hr-HR" sz="4400" b="1" dirty="0" smtClean="0">
                <a:ln w="254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ATTENTION!!!</a:t>
            </a:r>
            <a:endParaRPr lang="hr-HR" sz="4400" b="1" dirty="0">
              <a:ln w="25400"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Serif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23182" y="5321549"/>
            <a:ext cx="2979276" cy="1384995"/>
          </a:xfrm>
          <a:prstGeom prst="rect">
            <a:avLst/>
          </a:prstGeom>
          <a:solidFill>
            <a:srgbClr val="0369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       </a:t>
            </a:r>
            <a:r>
              <a:rPr lang="hr-HR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3</a:t>
            </a:r>
            <a:r>
              <a:rPr lang="hr-HR" sz="2800" b="1" baseline="300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rd</a:t>
            </a:r>
            <a:r>
              <a:rPr lang="hr-HR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 YOUNG </a:t>
            </a:r>
            <a:endParaRPr lang="hr-HR" sz="28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Serif"/>
            </a:endParaRPr>
          </a:p>
          <a:p>
            <a:pPr algn="ctr"/>
            <a:r>
              <a:rPr lang="hr-HR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       SCIENTIST </a:t>
            </a:r>
            <a:endParaRPr lang="hr-HR" sz="28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Serif"/>
            </a:endParaRPr>
          </a:p>
          <a:p>
            <a:pPr algn="ctr"/>
            <a:r>
              <a:rPr lang="hr-HR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Serif"/>
              </a:rPr>
              <a:t>      DAY  2021</a:t>
            </a:r>
            <a:endParaRPr lang="hr-HR" sz="28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Serif"/>
            </a:endParaRPr>
          </a:p>
        </p:txBody>
      </p:sp>
    </p:spTree>
    <p:extLst>
      <p:ext uri="{BB962C8B-B14F-4D97-AF65-F5344CB8AC3E}">
        <p14:creationId xmlns:p14="http://schemas.microsoft.com/office/powerpoint/2010/main" val="30736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8511</TotalTime>
  <Words>293</Words>
  <Application>Microsoft Office PowerPoint</Application>
  <PresentationFormat>Široki zaslon</PresentationFormat>
  <Paragraphs>62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4" baseType="lpstr">
      <vt:lpstr>ＭＳ ゴシック</vt:lpstr>
      <vt:lpstr>Agency FB</vt:lpstr>
      <vt:lpstr>Arial</vt:lpstr>
      <vt:lpstr>BreeSerif</vt:lpstr>
      <vt:lpstr>Calibri</vt:lpstr>
      <vt:lpstr>Corbel</vt:lpstr>
      <vt:lpstr>Wingdings</vt:lpstr>
      <vt:lpstr>Banded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Tihomir Kovač</dc:creator>
  <cp:lastModifiedBy>Review</cp:lastModifiedBy>
  <cp:revision>99</cp:revision>
  <cp:lastPrinted>2021-11-12T07:14:02Z</cp:lastPrinted>
  <dcterms:created xsi:type="dcterms:W3CDTF">2018-03-25T21:06:43Z</dcterms:created>
  <dcterms:modified xsi:type="dcterms:W3CDTF">2021-11-30T10:45:12Z</dcterms:modified>
</cp:coreProperties>
</file>