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2" r:id="rId6"/>
    <p:sldId id="261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84" d="100"/>
          <a:sy n="84" d="100"/>
        </p:scale>
        <p:origin x="24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&#269;kar\Downloads\Senzorik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D0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38120540487994559"/>
          <c:y val="0.12950245349766065"/>
          <c:w val="0.44060723890995102"/>
          <c:h val="0.77585187721100068"/>
        </c:manualLayout>
      </c:layout>
      <c:radarChart>
        <c:radarStyle val="marker"/>
        <c:varyColors val="0"/>
        <c:ser>
          <c:idx val="0"/>
          <c:order val="0"/>
          <c:tx>
            <c:strRef>
              <c:f>[Senzorika.xlsx]T0!$A$2</c:f>
              <c:strCache>
                <c:ptCount val="1"/>
                <c:pt idx="0">
                  <c:v>Appearance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[Senzorika.xlsx]T0!$B$2:$K$2</c:f>
              <c:numCache>
                <c:formatCode>0.00</c:formatCode>
                <c:ptCount val="10"/>
                <c:pt idx="0">
                  <c:v>3.2</c:v>
                </c:pt>
                <c:pt idx="1">
                  <c:v>2.4</c:v>
                </c:pt>
                <c:pt idx="2" formatCode="General">
                  <c:v>2.4</c:v>
                </c:pt>
                <c:pt idx="3" formatCode="General">
                  <c:v>2.4</c:v>
                </c:pt>
                <c:pt idx="4" formatCode="General">
                  <c:v>4</c:v>
                </c:pt>
                <c:pt idx="5" formatCode="General">
                  <c:v>3.2</c:v>
                </c:pt>
                <c:pt idx="6" formatCode="General">
                  <c:v>2.4</c:v>
                </c:pt>
                <c:pt idx="7" formatCode="General">
                  <c:v>2.4</c:v>
                </c:pt>
                <c:pt idx="8" formatCode="General">
                  <c:v>1.6</c:v>
                </c:pt>
                <c:pt idx="9" formatCode="General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B-4217-9662-54076C3C819A}"/>
            </c:ext>
          </c:extLst>
        </c:ser>
        <c:ser>
          <c:idx val="1"/>
          <c:order val="1"/>
          <c:tx>
            <c:strRef>
              <c:f>[Senzorika.xlsx]T0!$A$3</c:f>
              <c:strCache>
                <c:ptCount val="1"/>
                <c:pt idx="0">
                  <c:v>Structure, break and firmness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[Senzorika.xlsx]T0!$B$3:$K$3</c:f>
              <c:numCache>
                <c:formatCode>0.00</c:formatCode>
                <c:ptCount val="10"/>
                <c:pt idx="0">
                  <c:v>3</c:v>
                </c:pt>
                <c:pt idx="1">
                  <c:v>3</c:v>
                </c:pt>
                <c:pt idx="2" formatCode="General">
                  <c:v>3</c:v>
                </c:pt>
                <c:pt idx="3" formatCode="General">
                  <c:v>3</c:v>
                </c:pt>
                <c:pt idx="4" formatCode="General">
                  <c:v>3</c:v>
                </c:pt>
                <c:pt idx="5" formatCode="General">
                  <c:v>3</c:v>
                </c:pt>
                <c:pt idx="6" formatCode="General">
                  <c:v>1.8</c:v>
                </c:pt>
                <c:pt idx="7" formatCode="General">
                  <c:v>2.4</c:v>
                </c:pt>
                <c:pt idx="8" formatCode="General">
                  <c:v>2.4</c:v>
                </c:pt>
                <c:pt idx="9" formatCode="General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8B-4217-9662-54076C3C819A}"/>
            </c:ext>
          </c:extLst>
        </c:ser>
        <c:ser>
          <c:idx val="2"/>
          <c:order val="2"/>
          <c:tx>
            <c:strRef>
              <c:f>[Senzorika.xlsx]T0!$A$4</c:f>
              <c:strCache>
                <c:ptCount val="1"/>
                <c:pt idx="0">
                  <c:v>Chewiness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[Senzorika.xlsx]T0!$B$4:$K$4</c:f>
              <c:numCache>
                <c:formatCode>0.00</c:formatCode>
                <c:ptCount val="10"/>
                <c:pt idx="0">
                  <c:v>3.2</c:v>
                </c:pt>
                <c:pt idx="1">
                  <c:v>2.4</c:v>
                </c:pt>
                <c:pt idx="2" formatCode="General">
                  <c:v>3.2</c:v>
                </c:pt>
                <c:pt idx="3" formatCode="General">
                  <c:v>2.4</c:v>
                </c:pt>
                <c:pt idx="4" formatCode="General">
                  <c:v>3.2</c:v>
                </c:pt>
                <c:pt idx="5" formatCode="General">
                  <c:v>3.2</c:v>
                </c:pt>
                <c:pt idx="6" formatCode="General">
                  <c:v>2.4</c:v>
                </c:pt>
                <c:pt idx="7" formatCode="General">
                  <c:v>4</c:v>
                </c:pt>
                <c:pt idx="8" formatCode="General">
                  <c:v>3.2</c:v>
                </c:pt>
                <c:pt idx="9" formatCode="General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8B-4217-9662-54076C3C819A}"/>
            </c:ext>
          </c:extLst>
        </c:ser>
        <c:ser>
          <c:idx val="3"/>
          <c:order val="3"/>
          <c:tx>
            <c:strRef>
              <c:f>[Senzorika.xlsx]T0!$A$5</c:f>
              <c:strCache>
                <c:ptCount val="1"/>
                <c:pt idx="0">
                  <c:v>Odor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[Senzorika.xlsx]T0!$B$5:$K$5</c:f>
              <c:numCache>
                <c:formatCode>0.00</c:formatCode>
                <c:ptCount val="10"/>
                <c:pt idx="0">
                  <c:v>4</c:v>
                </c:pt>
                <c:pt idx="1">
                  <c:v>3.2</c:v>
                </c:pt>
                <c:pt idx="2" formatCode="General">
                  <c:v>2.4</c:v>
                </c:pt>
                <c:pt idx="3" formatCode="General">
                  <c:v>3.2</c:v>
                </c:pt>
                <c:pt idx="4" formatCode="General">
                  <c:v>3.2</c:v>
                </c:pt>
                <c:pt idx="5" formatCode="General">
                  <c:v>3.2</c:v>
                </c:pt>
                <c:pt idx="6" formatCode="General">
                  <c:v>3.2</c:v>
                </c:pt>
                <c:pt idx="7" formatCode="General">
                  <c:v>3.2</c:v>
                </c:pt>
                <c:pt idx="8" formatCode="General">
                  <c:v>1.6</c:v>
                </c:pt>
                <c:pt idx="9" formatCode="General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8B-4217-9662-54076C3C819A}"/>
            </c:ext>
          </c:extLst>
        </c:ser>
        <c:ser>
          <c:idx val="4"/>
          <c:order val="4"/>
          <c:tx>
            <c:strRef>
              <c:f>[Senzorika.xlsx]T0!$A$6</c:f>
              <c:strCache>
                <c:ptCount val="1"/>
                <c:pt idx="0">
                  <c:v>Taste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[Senzorika.xlsx]T0!$B$6:$K$6</c:f>
              <c:numCache>
                <c:formatCode>0.00</c:formatCode>
                <c:ptCount val="10"/>
                <c:pt idx="0">
                  <c:v>4</c:v>
                </c:pt>
                <c:pt idx="1">
                  <c:v>2</c:v>
                </c:pt>
                <c:pt idx="2" formatCode="General">
                  <c:v>3</c:v>
                </c:pt>
                <c:pt idx="3" formatCode="General">
                  <c:v>3</c:v>
                </c:pt>
                <c:pt idx="4" formatCode="General">
                  <c:v>4</c:v>
                </c:pt>
                <c:pt idx="5" formatCode="General">
                  <c:v>4</c:v>
                </c:pt>
                <c:pt idx="6" formatCode="General">
                  <c:v>5</c:v>
                </c:pt>
                <c:pt idx="7" formatCode="General">
                  <c:v>5</c:v>
                </c:pt>
                <c:pt idx="8" formatCode="General">
                  <c:v>4</c:v>
                </c:pt>
                <c:pt idx="9" formatCode="General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8B-4217-9662-54076C3C8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8669711"/>
        <c:axId val="1088670127"/>
      </c:radarChart>
      <c:catAx>
        <c:axId val="108866971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88670127"/>
        <c:crosses val="autoZero"/>
        <c:auto val="1"/>
        <c:lblAlgn val="ctr"/>
        <c:lblOffset val="100"/>
        <c:noMultiLvlLbl val="0"/>
      </c:catAx>
      <c:valAx>
        <c:axId val="1088670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88669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1154589371980679"/>
          <c:w val="0.29328062387263321"/>
          <c:h val="0.60930122865076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57765-A360-438A-8335-2ABB8B128FD5}" type="datetimeFigureOut">
              <a:rPr lang="hr-HR" smtClean="0"/>
              <a:t>10.10.2021.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20987-C7AA-45BF-8EBD-BF596A8EC5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081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aseline="0">
                <a:solidFill>
                  <a:srgbClr val="000078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Rzeszow, 13. – 14. 10. 2021.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" y="0"/>
            <a:ext cx="1131917" cy="1053213"/>
          </a:xfrm>
          <a:prstGeom prst="rect">
            <a:avLst/>
          </a:prstGeom>
        </p:spPr>
      </p:pic>
      <p:cxnSp>
        <p:nvCxnSpPr>
          <p:cNvPr id="11" name="Ravni poveznik 10"/>
          <p:cNvCxnSpPr/>
          <p:nvPr/>
        </p:nvCxnSpPr>
        <p:spPr>
          <a:xfrm>
            <a:off x="888522" y="463726"/>
            <a:ext cx="704046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83" y="0"/>
            <a:ext cx="1131917" cy="1053213"/>
          </a:xfrm>
          <a:prstGeom prst="rect">
            <a:avLst/>
          </a:prstGeom>
        </p:spPr>
      </p:pic>
      <p:cxnSp>
        <p:nvCxnSpPr>
          <p:cNvPr id="13" name="Ravni poveznik 12"/>
          <p:cNvCxnSpPr/>
          <p:nvPr userDrawn="1"/>
        </p:nvCxnSpPr>
        <p:spPr>
          <a:xfrm>
            <a:off x="888522" y="463726"/>
            <a:ext cx="704046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88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>
                <a:solidFill>
                  <a:srgbClr val="000078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 baseline="0">
                <a:solidFill>
                  <a:srgbClr val="000078"/>
                </a:solidFill>
              </a:defRPr>
            </a:lvl1pPr>
            <a:lvl2pPr>
              <a:defRPr sz="2200" baseline="0">
                <a:solidFill>
                  <a:srgbClr val="000078"/>
                </a:solidFill>
              </a:defRPr>
            </a:lvl2pPr>
            <a:lvl3pPr>
              <a:defRPr sz="2200" baseline="0">
                <a:solidFill>
                  <a:srgbClr val="000078"/>
                </a:solidFill>
              </a:defRPr>
            </a:lvl3pPr>
            <a:lvl4pPr>
              <a:defRPr sz="2200" baseline="0">
                <a:solidFill>
                  <a:srgbClr val="000078"/>
                </a:solidFill>
              </a:defRPr>
            </a:lvl4pPr>
            <a:lvl5pPr>
              <a:defRPr sz="2200" baseline="0">
                <a:solidFill>
                  <a:srgbClr val="000078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0CE-1E34-4A76-B321-06B9285FE3F2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83" y="0"/>
            <a:ext cx="1131917" cy="1053213"/>
          </a:xfrm>
          <a:prstGeom prst="rect">
            <a:avLst/>
          </a:prstGeom>
        </p:spPr>
      </p:pic>
      <p:cxnSp>
        <p:nvCxnSpPr>
          <p:cNvPr id="9" name="Ravni poveznik 8"/>
          <p:cNvCxnSpPr/>
          <p:nvPr userDrawn="1"/>
        </p:nvCxnSpPr>
        <p:spPr>
          <a:xfrm>
            <a:off x="888522" y="463726"/>
            <a:ext cx="704046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982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>
                <a:solidFill>
                  <a:srgbClr val="000078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200" baseline="0">
                <a:solidFill>
                  <a:srgbClr val="000078"/>
                </a:solidFill>
              </a:defRPr>
            </a:lvl1pPr>
            <a:lvl2pPr>
              <a:defRPr sz="2200" baseline="0">
                <a:solidFill>
                  <a:srgbClr val="000078"/>
                </a:solidFill>
              </a:defRPr>
            </a:lvl2pPr>
            <a:lvl3pPr>
              <a:defRPr sz="2200" baseline="0">
                <a:solidFill>
                  <a:srgbClr val="000078"/>
                </a:solidFill>
              </a:defRPr>
            </a:lvl3pPr>
            <a:lvl4pPr>
              <a:defRPr sz="2200" baseline="0">
                <a:solidFill>
                  <a:srgbClr val="000078"/>
                </a:solidFill>
              </a:defRPr>
            </a:lvl4pPr>
            <a:lvl5pPr>
              <a:defRPr sz="2200" baseline="0">
                <a:solidFill>
                  <a:srgbClr val="000078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0078"/>
                </a:solidFill>
              </a:defRPr>
            </a:lvl1pPr>
            <a:lvl2pPr>
              <a:defRPr sz="2200" baseline="0">
                <a:solidFill>
                  <a:srgbClr val="000078"/>
                </a:solidFill>
              </a:defRPr>
            </a:lvl2pPr>
            <a:lvl3pPr>
              <a:defRPr sz="2200" baseline="0">
                <a:solidFill>
                  <a:srgbClr val="000078"/>
                </a:solidFill>
              </a:defRPr>
            </a:lvl3pPr>
            <a:lvl4pPr>
              <a:defRPr sz="2200" baseline="0">
                <a:solidFill>
                  <a:srgbClr val="000078"/>
                </a:solidFill>
              </a:defRPr>
            </a:lvl4pPr>
            <a:lvl5pPr>
              <a:defRPr sz="2200" baseline="0">
                <a:solidFill>
                  <a:srgbClr val="000078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0CE-1E34-4A76-B321-06B9285FE3F2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83" y="0"/>
            <a:ext cx="1131917" cy="1053213"/>
          </a:xfrm>
          <a:prstGeom prst="rect">
            <a:avLst/>
          </a:prstGeom>
        </p:spPr>
      </p:pic>
      <p:cxnSp>
        <p:nvCxnSpPr>
          <p:cNvPr id="10" name="Ravni poveznik 9"/>
          <p:cNvCxnSpPr/>
          <p:nvPr userDrawn="1"/>
        </p:nvCxnSpPr>
        <p:spPr>
          <a:xfrm>
            <a:off x="888522" y="463726"/>
            <a:ext cx="704046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46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0CE-1E34-4A76-B321-06B9285FE3F2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83" y="0"/>
            <a:ext cx="1131917" cy="1053213"/>
          </a:xfrm>
          <a:prstGeom prst="rect">
            <a:avLst/>
          </a:prstGeom>
        </p:spPr>
      </p:pic>
      <p:cxnSp>
        <p:nvCxnSpPr>
          <p:cNvPr id="12" name="Ravni poveznik 11"/>
          <p:cNvCxnSpPr/>
          <p:nvPr userDrawn="1"/>
        </p:nvCxnSpPr>
        <p:spPr>
          <a:xfrm>
            <a:off x="888522" y="463726"/>
            <a:ext cx="704046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38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>
                <a:solidFill>
                  <a:srgbClr val="000078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0CE-1E34-4A76-B321-06B9285FE3F2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83" y="0"/>
            <a:ext cx="1131917" cy="1053213"/>
          </a:xfrm>
          <a:prstGeom prst="rect">
            <a:avLst/>
          </a:prstGeom>
        </p:spPr>
      </p:pic>
      <p:cxnSp>
        <p:nvCxnSpPr>
          <p:cNvPr id="8" name="Ravni poveznik 7"/>
          <p:cNvCxnSpPr/>
          <p:nvPr userDrawn="1"/>
        </p:nvCxnSpPr>
        <p:spPr>
          <a:xfrm>
            <a:off x="888522" y="463726"/>
            <a:ext cx="704046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10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30CE-1E34-4A76-B321-06B9285FE3F2}" type="slidenum">
              <a:rPr lang="hr-HR" smtClean="0"/>
              <a:t>‹#›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7865"/>
            <a:ext cx="1170430" cy="73683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83" y="0"/>
            <a:ext cx="1131917" cy="1053213"/>
          </a:xfrm>
          <a:prstGeom prst="rect">
            <a:avLst/>
          </a:prstGeom>
        </p:spPr>
      </p:pic>
      <p:cxnSp>
        <p:nvCxnSpPr>
          <p:cNvPr id="7" name="Ravni poveznik 6"/>
          <p:cNvCxnSpPr/>
          <p:nvPr userDrawn="1"/>
        </p:nvCxnSpPr>
        <p:spPr>
          <a:xfrm>
            <a:off x="888522" y="463726"/>
            <a:ext cx="704046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56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Rzeszow, 13. – 14. 10. 2021.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430CE-1E34-4A76-B321-06B9285FE3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775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Can Chocolate Be More </a:t>
            </a:r>
            <a:r>
              <a:rPr lang="en-US" sz="4000" b="1" dirty="0" smtClean="0"/>
              <a:t>Nutritious </a:t>
            </a:r>
            <a:r>
              <a:rPr lang="en-US" sz="4000" b="1" dirty="0"/>
              <a:t>and Sustainable?</a:t>
            </a:r>
            <a:endParaRPr lang="hr-HR" sz="4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1049" y="3602038"/>
            <a:ext cx="7134045" cy="1655762"/>
          </a:xfrm>
        </p:spPr>
        <p:txBody>
          <a:bodyPr>
            <a:normAutofit/>
          </a:bodyPr>
          <a:lstStyle/>
          <a:p>
            <a:r>
              <a:rPr lang="hr-HR" sz="2200" dirty="0" smtClean="0"/>
              <a:t>Đurđica Ačkar, Veronika Barišić, Ivana </a:t>
            </a:r>
            <a:r>
              <a:rPr lang="hr-HR" sz="2200" dirty="0" err="1" smtClean="0"/>
              <a:t>Flanjak</a:t>
            </a:r>
            <a:r>
              <a:rPr lang="hr-HR" sz="2200" dirty="0" smtClean="0"/>
              <a:t>, </a:t>
            </a:r>
            <a:r>
              <a:rPr lang="hr-HR" sz="2200" dirty="0" err="1" smtClean="0"/>
              <a:t>Jurislav</a:t>
            </a:r>
            <a:r>
              <a:rPr lang="hr-HR" sz="2200" dirty="0" smtClean="0"/>
              <a:t> </a:t>
            </a:r>
            <a:r>
              <a:rPr lang="hr-HR" sz="2200" dirty="0" smtClean="0"/>
              <a:t>Babić</a:t>
            </a:r>
          </a:p>
          <a:p>
            <a:r>
              <a:rPr lang="hr-HR" sz="2200" dirty="0" smtClean="0"/>
              <a:t>Josip Juraj Strossmayer University </a:t>
            </a:r>
            <a:r>
              <a:rPr lang="hr-HR" sz="2200" dirty="0" err="1" smtClean="0"/>
              <a:t>of</a:t>
            </a:r>
            <a:r>
              <a:rPr lang="hr-HR" sz="2200" dirty="0" smtClean="0"/>
              <a:t> Osijek, </a:t>
            </a:r>
            <a:r>
              <a:rPr lang="hr-HR" sz="2200" dirty="0" err="1" smtClean="0"/>
              <a:t>Faculty</a:t>
            </a:r>
            <a:r>
              <a:rPr lang="hr-HR" sz="2200" dirty="0" smtClean="0"/>
              <a:t> </a:t>
            </a:r>
            <a:r>
              <a:rPr lang="hr-HR" sz="2200" dirty="0" err="1" smtClean="0"/>
              <a:t>of</a:t>
            </a:r>
            <a:r>
              <a:rPr lang="hr-HR" sz="2200" dirty="0" smtClean="0"/>
              <a:t> </a:t>
            </a:r>
            <a:r>
              <a:rPr lang="hr-HR" sz="2200" dirty="0" err="1" smtClean="0"/>
              <a:t>Food</a:t>
            </a:r>
            <a:r>
              <a:rPr lang="hr-HR" sz="2200" dirty="0" smtClean="0"/>
              <a:t> Technology Osijek, Croatia</a:t>
            </a:r>
            <a:endParaRPr lang="hr-HR" sz="2200" dirty="0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Rzeszow, 13. – 14. 10. 2021.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007" y="4833542"/>
            <a:ext cx="2510791" cy="118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Chocolate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b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813759"/>
              </p:ext>
            </p:extLst>
          </p:nvPr>
        </p:nvGraphicFramePr>
        <p:xfrm>
          <a:off x="530352" y="1965949"/>
          <a:ext cx="8183880" cy="381546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92044">
                  <a:extLst>
                    <a:ext uri="{9D8B030D-6E8A-4147-A177-3AD203B41FA5}">
                      <a16:colId xmlns:a16="http://schemas.microsoft.com/office/drawing/2014/main" val="1772584593"/>
                    </a:ext>
                  </a:extLst>
                </a:gridCol>
                <a:gridCol w="1964131">
                  <a:extLst>
                    <a:ext uri="{9D8B030D-6E8A-4147-A177-3AD203B41FA5}">
                      <a16:colId xmlns:a16="http://schemas.microsoft.com/office/drawing/2014/main" val="2406764048"/>
                    </a:ext>
                  </a:extLst>
                </a:gridCol>
                <a:gridCol w="1882292">
                  <a:extLst>
                    <a:ext uri="{9D8B030D-6E8A-4147-A177-3AD203B41FA5}">
                      <a16:colId xmlns:a16="http://schemas.microsoft.com/office/drawing/2014/main" val="1859240524"/>
                    </a:ext>
                  </a:extLst>
                </a:gridCol>
                <a:gridCol w="1625318">
                  <a:extLst>
                    <a:ext uri="{9D8B030D-6E8A-4147-A177-3AD203B41FA5}">
                      <a16:colId xmlns:a16="http://schemas.microsoft.com/office/drawing/2014/main" val="1999014368"/>
                    </a:ext>
                  </a:extLst>
                </a:gridCol>
                <a:gridCol w="1820095">
                  <a:extLst>
                    <a:ext uri="{9D8B030D-6E8A-4147-A177-3AD203B41FA5}">
                      <a16:colId xmlns:a16="http://schemas.microsoft.com/office/drawing/2014/main" val="3182309352"/>
                    </a:ext>
                  </a:extLst>
                </a:gridCol>
              </a:tblGrid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Sample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aseline="30000">
                          <a:effectLst/>
                        </a:rPr>
                        <a:t>44</a:t>
                      </a:r>
                      <a:r>
                        <a:rPr lang="en-US" sz="1800">
                          <a:effectLst/>
                        </a:rPr>
                        <a:t>Ca (mg/kg)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aseline="30000">
                          <a:effectLst/>
                        </a:rPr>
                        <a:t>24</a:t>
                      </a:r>
                      <a:r>
                        <a:rPr lang="en-US" sz="1800">
                          <a:effectLst/>
                        </a:rPr>
                        <a:t>Mg (mg/kg)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aseline="30000">
                          <a:effectLst/>
                        </a:rPr>
                        <a:t>56</a:t>
                      </a:r>
                      <a:r>
                        <a:rPr lang="en-US" sz="1800">
                          <a:effectLst/>
                        </a:rPr>
                        <a:t>Fe (mg/kg)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aseline="30000">
                          <a:effectLst/>
                        </a:rPr>
                        <a:t>57</a:t>
                      </a:r>
                      <a:r>
                        <a:rPr lang="en-US" sz="1800">
                          <a:effectLst/>
                        </a:rPr>
                        <a:t>Fe (mg/kg)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4359907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D0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540.34 ±  85.60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1155.27 ± 15.23</a:t>
                      </a:r>
                      <a:r>
                        <a:rPr lang="en-US" sz="1800" baseline="30000">
                          <a:effectLst/>
                        </a:rPr>
                        <a:t>c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202.93 ± 5.00</a:t>
                      </a:r>
                      <a:r>
                        <a:rPr lang="en-US" sz="1800" baseline="30000">
                          <a:effectLst/>
                        </a:rPr>
                        <a:t>c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205.17 ± 5.19</a:t>
                      </a:r>
                      <a:r>
                        <a:rPr lang="en-US" sz="1800" baseline="30000">
                          <a:effectLst/>
                        </a:rPr>
                        <a:t>c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6554861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DU5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652.65 ± 122.98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1193.20 ± 6.97</a:t>
                      </a:r>
                      <a:r>
                        <a:rPr lang="en-US" sz="1800" baseline="30000">
                          <a:effectLst/>
                        </a:rPr>
                        <a:t>d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293.83 ± 2.02</a:t>
                      </a:r>
                      <a:r>
                        <a:rPr lang="en-US" sz="1800" baseline="30000">
                          <a:effectLst/>
                        </a:rPr>
                        <a:t>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298.37 ± 3.90</a:t>
                      </a:r>
                      <a:r>
                        <a:rPr lang="en-US" sz="1800" baseline="30000">
                          <a:effectLst/>
                        </a:rPr>
                        <a:t>f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4494410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DU10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867.41 ± 41.96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1246.40 ± 8.97</a:t>
                      </a:r>
                      <a:r>
                        <a:rPr lang="en-US" sz="1800" baseline="30000">
                          <a:effectLst/>
                        </a:rPr>
                        <a:t>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328.33 ± 5.09</a:t>
                      </a:r>
                      <a:r>
                        <a:rPr lang="en-US" sz="1800" baseline="30000">
                          <a:effectLst/>
                        </a:rPr>
                        <a:t>f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333.00 ± 4.85</a:t>
                      </a:r>
                      <a:r>
                        <a:rPr lang="en-US" sz="1800" baseline="30000">
                          <a:effectLst/>
                        </a:rPr>
                        <a:t>g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2697543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DU15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908.28 ± 12.08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1313.01 ± 16.19</a:t>
                      </a:r>
                      <a:r>
                        <a:rPr lang="en-US" sz="1800" baseline="30000" dirty="0">
                          <a:effectLst/>
                        </a:rPr>
                        <a:t>g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333.50 ± 5.78</a:t>
                      </a:r>
                      <a:r>
                        <a:rPr lang="en-US" sz="1800" baseline="30000">
                          <a:effectLst/>
                        </a:rPr>
                        <a:t>f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338.53 ± 3.76</a:t>
                      </a:r>
                      <a:r>
                        <a:rPr lang="en-US" sz="1800" baseline="30000">
                          <a:effectLst/>
                        </a:rPr>
                        <a:t>g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3260311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DT5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912.39 ± 51.77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1173.36 ± 28.37</a:t>
                      </a:r>
                      <a:r>
                        <a:rPr lang="en-US" sz="1800" baseline="30000" dirty="0">
                          <a:effectLst/>
                        </a:rPr>
                        <a:t>c,d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285.67 ± 6.34</a:t>
                      </a:r>
                      <a:r>
                        <a:rPr lang="en-US" sz="1800" baseline="30000">
                          <a:effectLst/>
                        </a:rPr>
                        <a:t>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289.73 ± 4.50</a:t>
                      </a:r>
                      <a:r>
                        <a:rPr lang="en-US" sz="1800" baseline="30000">
                          <a:effectLst/>
                        </a:rPr>
                        <a:t>f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1397411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DT10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1035.90 ± 45.71</a:t>
                      </a:r>
                      <a:r>
                        <a:rPr lang="en-US" sz="1800" baseline="30000">
                          <a:effectLst/>
                        </a:rPr>
                        <a:t>b,c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1225.87 ± 7.97</a:t>
                      </a:r>
                      <a:r>
                        <a:rPr lang="en-US" sz="1800" baseline="30000" dirty="0">
                          <a:effectLst/>
                        </a:rPr>
                        <a:t>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290.83 ± 1.68</a:t>
                      </a:r>
                      <a:r>
                        <a:rPr lang="en-US" sz="1800" baseline="30000">
                          <a:effectLst/>
                        </a:rPr>
                        <a:t>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297.77 ± 1.06</a:t>
                      </a:r>
                      <a:r>
                        <a:rPr lang="en-US" sz="1800" baseline="30000">
                          <a:effectLst/>
                        </a:rPr>
                        <a:t>f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3141309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DT15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1144.39 ± 28.22</a:t>
                      </a:r>
                      <a:r>
                        <a:rPr lang="en-US" sz="1800" baseline="30000">
                          <a:effectLst/>
                        </a:rPr>
                        <a:t>c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1279.24 ± 12.35</a:t>
                      </a:r>
                      <a:r>
                        <a:rPr lang="en-US" sz="1800" baseline="30000" dirty="0">
                          <a:effectLst/>
                        </a:rPr>
                        <a:t>f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364.33 ± 6.30</a:t>
                      </a:r>
                      <a:r>
                        <a:rPr lang="en-US" sz="1800" baseline="30000" dirty="0">
                          <a:effectLst/>
                        </a:rPr>
                        <a:t>g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369.00 ± 8.08</a:t>
                      </a:r>
                      <a:r>
                        <a:rPr lang="en-US" sz="1800" baseline="30000">
                          <a:effectLst/>
                        </a:rPr>
                        <a:t>h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4353746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M0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1855.49 ± 91.29</a:t>
                      </a:r>
                      <a:r>
                        <a:rPr lang="en-US" sz="1800" baseline="30000">
                          <a:effectLst/>
                        </a:rPr>
                        <a:t>d,e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639.34 ± 12.17</a:t>
                      </a:r>
                      <a:r>
                        <a:rPr lang="en-US" sz="1800" baseline="30000">
                          <a:effectLst/>
                        </a:rPr>
                        <a:t>a,b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90.13 ± 1.45</a:t>
                      </a:r>
                      <a:r>
                        <a:rPr lang="en-US" sz="1800" baseline="30000" dirty="0">
                          <a:effectLst/>
                        </a:rPr>
                        <a:t>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90.55 ± 1.65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6421500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MU2.5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1802.37 ± 221.42</a:t>
                      </a:r>
                      <a:r>
                        <a:rPr lang="en-US" sz="1800" baseline="30000">
                          <a:effectLst/>
                        </a:rPr>
                        <a:t>d,e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620.62 ± 11.34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178.77 ± 2.26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182.00 ± 2.65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9516009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MU5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1955.02 ± 35.22</a:t>
                      </a:r>
                      <a:r>
                        <a:rPr lang="en-US" sz="1800" baseline="30000">
                          <a:effectLst/>
                        </a:rPr>
                        <a:t>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642.17 ± 4.57</a:t>
                      </a:r>
                      <a:r>
                        <a:rPr lang="en-US" sz="1800" baseline="30000">
                          <a:effectLst/>
                        </a:rPr>
                        <a:t>a,b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209.90 ± 4.03</a:t>
                      </a:r>
                      <a:r>
                        <a:rPr lang="en-US" sz="1800" baseline="30000" dirty="0">
                          <a:effectLst/>
                        </a:rPr>
                        <a:t>c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217.17 ± 3.61</a:t>
                      </a:r>
                      <a:r>
                        <a:rPr lang="en-US" sz="1800" baseline="30000">
                          <a:effectLst/>
                        </a:rPr>
                        <a:t>d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5260588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MT2.5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1687.18 ± 6.02 </a:t>
                      </a:r>
                      <a:r>
                        <a:rPr lang="en-US" sz="1800" baseline="30000">
                          <a:effectLst/>
                        </a:rPr>
                        <a:t>d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620.55 ± 7.49</a:t>
                      </a:r>
                      <a:r>
                        <a:rPr lang="en-US" sz="1800" baseline="30000">
                          <a:effectLst/>
                        </a:rPr>
                        <a:t>a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174.50 ± 3.11</a:t>
                      </a:r>
                      <a:r>
                        <a:rPr lang="en-US" sz="1800" baseline="30000" dirty="0">
                          <a:effectLst/>
                        </a:rPr>
                        <a:t>b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177.40 ± 4.68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8973754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MT5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1836.20 ± 59.51</a:t>
                      </a:r>
                      <a:r>
                        <a:rPr lang="en-US" sz="1800" baseline="30000">
                          <a:effectLst/>
                        </a:rPr>
                        <a:t>d,e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656.47 ± 11.05</a:t>
                      </a:r>
                      <a:r>
                        <a:rPr lang="en-US" sz="1800" baseline="30000">
                          <a:effectLst/>
                        </a:rPr>
                        <a:t>b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232.20 ± 3.14</a:t>
                      </a:r>
                      <a:r>
                        <a:rPr lang="en-US" sz="1800" baseline="30000" dirty="0">
                          <a:effectLst/>
                        </a:rPr>
                        <a:t>d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241.07 ± 4.82</a:t>
                      </a:r>
                      <a:r>
                        <a:rPr lang="en-US" sz="1800" baseline="30000" dirty="0">
                          <a:effectLst/>
                        </a:rPr>
                        <a:t>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8045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7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Chocolate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b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81032"/>
              </p:ext>
            </p:extLst>
          </p:nvPr>
        </p:nvGraphicFramePr>
        <p:xfrm>
          <a:off x="82296" y="1987039"/>
          <a:ext cx="8906256" cy="258775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96696">
                  <a:extLst>
                    <a:ext uri="{9D8B030D-6E8A-4147-A177-3AD203B41FA5}">
                      <a16:colId xmlns:a16="http://schemas.microsoft.com/office/drawing/2014/main" val="1066775413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138979356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43506972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489953870"/>
                    </a:ext>
                  </a:extLst>
                </a:gridCol>
                <a:gridCol w="1517904">
                  <a:extLst>
                    <a:ext uri="{9D8B030D-6E8A-4147-A177-3AD203B41FA5}">
                      <a16:colId xmlns:a16="http://schemas.microsoft.com/office/drawing/2014/main" val="3931229950"/>
                    </a:ext>
                  </a:extLst>
                </a:gridCol>
                <a:gridCol w="1362456">
                  <a:extLst>
                    <a:ext uri="{9D8B030D-6E8A-4147-A177-3AD203B41FA5}">
                      <a16:colId xmlns:a16="http://schemas.microsoft.com/office/drawing/2014/main" val="2175438569"/>
                    </a:ext>
                  </a:extLst>
                </a:gridCol>
              </a:tblGrid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Sample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30000">
                          <a:effectLst/>
                        </a:rPr>
                        <a:t>60</a:t>
                      </a:r>
                      <a:r>
                        <a:rPr lang="en-US" sz="1600">
                          <a:effectLst/>
                        </a:rPr>
                        <a:t>Ni (µg/kg)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30000">
                          <a:effectLst/>
                        </a:rPr>
                        <a:t>52</a:t>
                      </a:r>
                      <a:r>
                        <a:rPr lang="en-US" sz="1600">
                          <a:effectLst/>
                        </a:rPr>
                        <a:t>Cr (µg/kg)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30000" dirty="0">
                          <a:effectLst/>
                        </a:rPr>
                        <a:t>208</a:t>
                      </a:r>
                      <a:r>
                        <a:rPr lang="en-US" sz="1600" dirty="0">
                          <a:effectLst/>
                        </a:rPr>
                        <a:t>Pb (µg/kg)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30000">
                          <a:effectLst/>
                        </a:rPr>
                        <a:t>111</a:t>
                      </a:r>
                      <a:r>
                        <a:rPr lang="en-US" sz="1600">
                          <a:effectLst/>
                        </a:rPr>
                        <a:t>Cd (µg/kg)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30000">
                          <a:effectLst/>
                        </a:rPr>
                        <a:t>238</a:t>
                      </a:r>
                      <a:r>
                        <a:rPr lang="en-US" sz="1600">
                          <a:effectLst/>
                        </a:rPr>
                        <a:t>U  (µg/kg)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6243342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D0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2599.67 ± 41.99</a:t>
                      </a:r>
                      <a:r>
                        <a:rPr lang="en-US" sz="1600" baseline="30000" dirty="0">
                          <a:effectLst/>
                        </a:rPr>
                        <a:t>b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2966.17 ± 85.06</a:t>
                      </a:r>
                      <a:r>
                        <a:rPr lang="en-US" sz="1600" baseline="30000" dirty="0">
                          <a:effectLst/>
                        </a:rPr>
                        <a:t>b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44.41 ± 3.82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18.95 ± 0.34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&lt;LD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0945200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DU5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5752.33 ± 119.01</a:t>
                      </a:r>
                      <a:r>
                        <a:rPr lang="en-US" sz="1600" baseline="30000" dirty="0">
                          <a:effectLst/>
                        </a:rPr>
                        <a:t>e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10832.60 ± 144.21</a:t>
                      </a:r>
                      <a:r>
                        <a:rPr lang="en-US" sz="1600" baseline="30000">
                          <a:effectLst/>
                        </a:rPr>
                        <a:t>e,f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99.84 ± 0.81</a:t>
                      </a:r>
                      <a:r>
                        <a:rPr lang="en-US" sz="1600" baseline="30000">
                          <a:effectLst/>
                        </a:rPr>
                        <a:t>e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48.52 ± 1.40</a:t>
                      </a:r>
                      <a:r>
                        <a:rPr lang="en-US" sz="1600" baseline="30000">
                          <a:effectLst/>
                        </a:rPr>
                        <a:t>d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0.29 ± 0.00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4250343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DU10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6760.67 ± 148.36</a:t>
                      </a:r>
                      <a:r>
                        <a:rPr lang="en-US" sz="1600" baseline="30000" dirty="0">
                          <a:effectLst/>
                        </a:rPr>
                        <a:t>g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12892.16 ± 128.73</a:t>
                      </a:r>
                      <a:r>
                        <a:rPr lang="en-US" sz="1600" baseline="30000" dirty="0">
                          <a:effectLst/>
                        </a:rPr>
                        <a:t>h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139.17 ± 3.63</a:t>
                      </a:r>
                      <a:r>
                        <a:rPr lang="en-US" sz="1600" baseline="30000">
                          <a:effectLst/>
                        </a:rPr>
                        <a:t>f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74.71 ± 1.34</a:t>
                      </a:r>
                      <a:r>
                        <a:rPr lang="en-US" sz="1600" baseline="30000">
                          <a:effectLst/>
                        </a:rPr>
                        <a:t>e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2.24 ± 0.63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2083145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DU15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6677.33 ± 65.11</a:t>
                      </a:r>
                      <a:r>
                        <a:rPr lang="en-US" sz="1600" baseline="30000">
                          <a:effectLst/>
                        </a:rPr>
                        <a:t>g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12521.12 ± 249.23</a:t>
                      </a:r>
                      <a:r>
                        <a:rPr lang="en-US" sz="1600" baseline="30000" dirty="0">
                          <a:effectLst/>
                        </a:rPr>
                        <a:t>h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194.10 ± 2.50</a:t>
                      </a:r>
                      <a:r>
                        <a:rPr lang="en-US" sz="1600" baseline="30000">
                          <a:effectLst/>
                        </a:rPr>
                        <a:t>h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101.73 ± 1.46</a:t>
                      </a:r>
                      <a:r>
                        <a:rPr lang="en-US" sz="1600" baseline="30000">
                          <a:effectLst/>
                        </a:rPr>
                        <a:t>g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6.32 ± 0.55</a:t>
                      </a:r>
                      <a:r>
                        <a:rPr lang="en-US" sz="1600" baseline="30000">
                          <a:effectLst/>
                        </a:rPr>
                        <a:t>c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5551767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DT5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5776.33 ± 111.88</a:t>
                      </a:r>
                      <a:r>
                        <a:rPr lang="en-US" sz="1600" baseline="30000">
                          <a:effectLst/>
                        </a:rPr>
                        <a:t>e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11104.24 ± 259.09</a:t>
                      </a:r>
                      <a:r>
                        <a:rPr lang="en-US" sz="1600" baseline="30000" dirty="0">
                          <a:effectLst/>
                        </a:rPr>
                        <a:t>f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91.50 ± 1.71</a:t>
                      </a:r>
                      <a:r>
                        <a:rPr lang="en-US" sz="1600" baseline="30000" dirty="0">
                          <a:effectLst/>
                        </a:rPr>
                        <a:t>d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49.50 ± 1.44</a:t>
                      </a:r>
                      <a:r>
                        <a:rPr lang="en-US" sz="1600" baseline="30000">
                          <a:effectLst/>
                        </a:rPr>
                        <a:t>d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&lt;LD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1502578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DT10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5657.67 ± 90.79</a:t>
                      </a:r>
                      <a:r>
                        <a:rPr lang="en-US" sz="1600" baseline="30000">
                          <a:effectLst/>
                        </a:rPr>
                        <a:t>e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10678.25 ± 66.26</a:t>
                      </a:r>
                      <a:r>
                        <a:rPr lang="en-US" sz="1600" baseline="30000">
                          <a:effectLst/>
                        </a:rPr>
                        <a:t>d,e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140.90 ± 2.84</a:t>
                      </a:r>
                      <a:r>
                        <a:rPr lang="en-US" sz="1600" baseline="30000" dirty="0">
                          <a:effectLst/>
                        </a:rPr>
                        <a:t>f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79.17 ± 1.54</a:t>
                      </a:r>
                      <a:r>
                        <a:rPr lang="en-US" sz="1600" baseline="30000" dirty="0">
                          <a:effectLst/>
                        </a:rPr>
                        <a:t>f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3.19 ± 0.11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6103121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DT15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8667.00 ± 129.93</a:t>
                      </a:r>
                      <a:r>
                        <a:rPr lang="en-US" sz="1600" baseline="30000">
                          <a:effectLst/>
                        </a:rPr>
                        <a:t>h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17813.45 ± 215.75</a:t>
                      </a:r>
                      <a:r>
                        <a:rPr lang="en-US" sz="1600" baseline="30000">
                          <a:effectLst/>
                        </a:rPr>
                        <a:t>j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185.60 ± 8.21</a:t>
                      </a:r>
                      <a:r>
                        <a:rPr lang="en-US" sz="1600" baseline="30000" dirty="0">
                          <a:effectLst/>
                        </a:rPr>
                        <a:t>g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105.30 ± 1.19</a:t>
                      </a:r>
                      <a:r>
                        <a:rPr lang="en-US" sz="1600" baseline="30000" dirty="0">
                          <a:effectLst/>
                        </a:rPr>
                        <a:t>h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5.43 ± 0.83</a:t>
                      </a:r>
                      <a:r>
                        <a:rPr lang="en-US" sz="1600" baseline="30000" dirty="0">
                          <a:effectLst/>
                        </a:rPr>
                        <a:t>c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1831597"/>
                  </a:ext>
                </a:extLst>
              </a:tr>
              <a:tr h="28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M0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1256.33 ± 65.13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1683.73 ± 17.13</a:t>
                      </a:r>
                      <a:r>
                        <a:rPr lang="en-US" sz="1600" baseline="30000" dirty="0">
                          <a:effectLst/>
                        </a:rPr>
                        <a:t>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26.48 ± 4.99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5.05 ± 0.70</a:t>
                      </a:r>
                      <a:r>
                        <a:rPr lang="en-US" sz="1600" baseline="30000" dirty="0">
                          <a:effectLst/>
                        </a:rPr>
                        <a:t>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&lt;LD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167259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8922" y="1549850"/>
            <a:ext cx="61157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r-Latn-R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Contents of toxic elements in chocolates with cocoa shell</a:t>
            </a: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5887" y="4967097"/>
            <a:ext cx="2161032" cy="162077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7" t="31334" r="43200" b="25822"/>
          <a:stretch/>
        </p:blipFill>
        <p:spPr>
          <a:xfrm rot="5400000">
            <a:off x="796804" y="4795654"/>
            <a:ext cx="1961122" cy="189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Chocolate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104690"/>
              </p:ext>
            </p:extLst>
          </p:nvPr>
        </p:nvGraphicFramePr>
        <p:xfrm>
          <a:off x="172593" y="1690689"/>
          <a:ext cx="462915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1718" t="2527" r="3068" b="3254"/>
          <a:stretch/>
        </p:blipFill>
        <p:spPr>
          <a:xfrm>
            <a:off x="4379976" y="1746503"/>
            <a:ext cx="4434840" cy="248716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/>
          <a:srcRect l="1961" t="3010" r="2557" b="693"/>
          <a:stretch/>
        </p:blipFill>
        <p:spPr>
          <a:xfrm>
            <a:off x="91440" y="4297680"/>
            <a:ext cx="4453128" cy="254203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/>
          <a:srcRect l="2784" t="2130"/>
          <a:stretch/>
        </p:blipFill>
        <p:spPr>
          <a:xfrm>
            <a:off x="4617719" y="4315968"/>
            <a:ext cx="4510289" cy="25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Chocolate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Things</a:t>
            </a:r>
            <a:r>
              <a:rPr lang="hr-HR" dirty="0" smtClean="0"/>
              <a:t> 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done</a:t>
            </a:r>
            <a:r>
              <a:rPr lang="hr-HR" dirty="0" smtClean="0"/>
              <a:t> – </a:t>
            </a:r>
            <a:r>
              <a:rPr lang="hr-HR" dirty="0" err="1" smtClean="0"/>
              <a:t>thoughts</a:t>
            </a:r>
            <a:r>
              <a:rPr lang="hr-HR" dirty="0" smtClean="0"/>
              <a:t> for future </a:t>
            </a:r>
            <a:r>
              <a:rPr lang="hr-HR" dirty="0" err="1" smtClean="0"/>
              <a:t>research</a:t>
            </a:r>
            <a:r>
              <a:rPr lang="hr-HR" dirty="0" smtClean="0"/>
              <a:t>:</a:t>
            </a:r>
          </a:p>
          <a:p>
            <a:pPr lvl="1"/>
            <a:r>
              <a:rPr lang="hr-HR" dirty="0" smtClean="0"/>
              <a:t>PAH</a:t>
            </a:r>
          </a:p>
          <a:p>
            <a:pPr lvl="1"/>
            <a:r>
              <a:rPr lang="hr-HR" dirty="0" err="1" smtClean="0"/>
              <a:t>Pesticides</a:t>
            </a:r>
            <a:r>
              <a:rPr lang="hr-HR" dirty="0" smtClean="0"/>
              <a:t>	</a:t>
            </a:r>
          </a:p>
          <a:p>
            <a:pPr lvl="1"/>
            <a:r>
              <a:rPr lang="hr-HR" dirty="0" err="1"/>
              <a:t>Consumer</a:t>
            </a:r>
            <a:r>
              <a:rPr lang="hr-HR" dirty="0"/>
              <a:t> </a:t>
            </a:r>
            <a:r>
              <a:rPr lang="hr-HR" dirty="0" err="1"/>
              <a:t>testing</a:t>
            </a:r>
            <a:endParaRPr lang="hr-HR" dirty="0"/>
          </a:p>
          <a:p>
            <a:pPr lvl="1"/>
            <a:r>
              <a:rPr lang="hr-HR" dirty="0" err="1" smtClean="0"/>
              <a:t>Production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industrial</a:t>
            </a:r>
            <a:r>
              <a:rPr lang="hr-HR" dirty="0" smtClean="0"/>
              <a:t> </a:t>
            </a:r>
            <a:r>
              <a:rPr lang="hr-HR" dirty="0" err="1" smtClean="0"/>
              <a:t>level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36" y="3321527"/>
            <a:ext cx="3926840" cy="29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044722"/>
            <a:ext cx="7886700" cy="1325563"/>
          </a:xfrm>
        </p:spPr>
        <p:txBody>
          <a:bodyPr/>
          <a:lstStyle/>
          <a:p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605" y="3614881"/>
            <a:ext cx="2267909" cy="10729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12" y="3628399"/>
            <a:ext cx="2148226" cy="311344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" y="4722881"/>
            <a:ext cx="3649169" cy="205015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8" y="98551"/>
            <a:ext cx="4059936" cy="270662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44" y="98551"/>
            <a:ext cx="2291494" cy="343814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16" y="4687870"/>
            <a:ext cx="2738628" cy="205397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 b="6800"/>
          <a:stretch/>
        </p:blipFill>
        <p:spPr>
          <a:xfrm>
            <a:off x="4330614" y="98551"/>
            <a:ext cx="2036510" cy="35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4895" y="2077247"/>
            <a:ext cx="5477254" cy="308095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Chocolate</a:t>
            </a:r>
            <a:r>
              <a:rPr lang="hr-HR" b="1" dirty="0" smtClean="0"/>
              <a:t> – </a:t>
            </a:r>
            <a:r>
              <a:rPr lang="hr-HR" b="1" dirty="0" err="1" smtClean="0"/>
              <a:t>benefits</a:t>
            </a:r>
            <a:r>
              <a:rPr lang="hr-HR" b="1" dirty="0" smtClean="0"/>
              <a:t> </a:t>
            </a:r>
            <a:r>
              <a:rPr lang="hr-HR" b="1" dirty="0" err="1" smtClean="0"/>
              <a:t>and</a:t>
            </a:r>
            <a:r>
              <a:rPr lang="hr-HR" b="1" dirty="0" smtClean="0"/>
              <a:t> </a:t>
            </a:r>
            <a:r>
              <a:rPr lang="hr-HR" b="1" dirty="0" err="1" smtClean="0"/>
              <a:t>issues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825625"/>
            <a:ext cx="6028182" cy="4351338"/>
          </a:xfrm>
        </p:spPr>
        <p:txBody>
          <a:bodyPr>
            <a:normAutofit lnSpcReduction="10000"/>
          </a:bodyPr>
          <a:lstStyle/>
          <a:p>
            <a:r>
              <a:rPr lang="hr-HR" b="1" dirty="0" err="1" smtClean="0"/>
              <a:t>Nutritional</a:t>
            </a:r>
            <a:r>
              <a:rPr lang="hr-HR" b="1" dirty="0" smtClean="0"/>
              <a:t>:</a:t>
            </a:r>
          </a:p>
          <a:p>
            <a:r>
              <a:rPr lang="en-GB" dirty="0" smtClean="0"/>
              <a:t>Sugar, cocoa, (milk), substitute fats, emulsifier</a:t>
            </a:r>
          </a:p>
          <a:p>
            <a:pPr lvl="1"/>
            <a:r>
              <a:rPr lang="en-GB" dirty="0" smtClean="0"/>
              <a:t>Cocoa – polyphenols, Mg</a:t>
            </a:r>
          </a:p>
          <a:p>
            <a:pPr lvl="1"/>
            <a:r>
              <a:rPr lang="en-GB" dirty="0" smtClean="0"/>
              <a:t>Milk – Ca</a:t>
            </a:r>
          </a:p>
          <a:p>
            <a:pPr lvl="1"/>
            <a:r>
              <a:rPr lang="en-GB" dirty="0" smtClean="0"/>
              <a:t>Sugar, cocoa butter, fats – calories</a:t>
            </a:r>
          </a:p>
          <a:p>
            <a:endParaRPr lang="hr-HR" dirty="0" smtClean="0"/>
          </a:p>
          <a:p>
            <a:r>
              <a:rPr lang="hr-HR" b="1" dirty="0" err="1" smtClean="0"/>
              <a:t>Environmental</a:t>
            </a:r>
            <a:r>
              <a:rPr lang="hr-HR" b="1" dirty="0" smtClean="0"/>
              <a:t>:</a:t>
            </a:r>
          </a:p>
          <a:p>
            <a:r>
              <a:rPr lang="hr-HR" dirty="0" err="1" smtClean="0"/>
              <a:t>Cocoa</a:t>
            </a:r>
            <a:r>
              <a:rPr lang="hr-HR" dirty="0" smtClean="0"/>
              <a:t> </a:t>
            </a:r>
            <a:r>
              <a:rPr lang="hr-HR" dirty="0" err="1" smtClean="0"/>
              <a:t>by-products</a:t>
            </a:r>
            <a:r>
              <a:rPr lang="hr-HR" dirty="0" smtClean="0"/>
              <a:t> – pod </a:t>
            </a:r>
            <a:r>
              <a:rPr lang="hr-HR" dirty="0" err="1" smtClean="0"/>
              <a:t>husk</a:t>
            </a:r>
            <a:r>
              <a:rPr lang="hr-HR" dirty="0" smtClean="0"/>
              <a:t>, </a:t>
            </a:r>
            <a:r>
              <a:rPr lang="hr-HR" dirty="0" err="1" smtClean="0"/>
              <a:t>bean</a:t>
            </a:r>
            <a:r>
              <a:rPr lang="hr-HR" dirty="0" smtClean="0"/>
              <a:t> </a:t>
            </a:r>
            <a:r>
              <a:rPr lang="hr-HR" dirty="0" err="1" smtClean="0"/>
              <a:t>shell</a:t>
            </a:r>
            <a:r>
              <a:rPr lang="hr-HR" dirty="0" smtClean="0"/>
              <a:t>, </a:t>
            </a:r>
            <a:r>
              <a:rPr lang="hr-HR" dirty="0" err="1" smtClean="0"/>
              <a:t>germ</a:t>
            </a:r>
            <a:endParaRPr lang="hr-HR" dirty="0" smtClean="0"/>
          </a:p>
          <a:p>
            <a:r>
              <a:rPr lang="hr-HR" dirty="0" smtClean="0"/>
              <a:t>Pod </a:t>
            </a:r>
            <a:r>
              <a:rPr lang="hr-HR" dirty="0" err="1" smtClean="0"/>
              <a:t>husk</a:t>
            </a:r>
            <a:r>
              <a:rPr lang="hr-HR" dirty="0" smtClean="0"/>
              <a:t> – </a:t>
            </a:r>
            <a:r>
              <a:rPr lang="hr-HR" dirty="0" err="1" smtClean="0"/>
              <a:t>fertilizer</a:t>
            </a:r>
            <a:endParaRPr lang="hr-HR" dirty="0" smtClean="0"/>
          </a:p>
          <a:p>
            <a:r>
              <a:rPr lang="hr-HR" dirty="0" err="1" smtClean="0"/>
              <a:t>Bean</a:t>
            </a:r>
            <a:r>
              <a:rPr lang="hr-HR" dirty="0" smtClean="0"/>
              <a:t> </a:t>
            </a:r>
            <a:r>
              <a:rPr lang="hr-HR" dirty="0" err="1" smtClean="0"/>
              <a:t>shell</a:t>
            </a:r>
            <a:r>
              <a:rPr lang="hr-HR" dirty="0" smtClean="0"/>
              <a:t> – </a:t>
            </a:r>
            <a:r>
              <a:rPr lang="hr-HR" dirty="0" err="1" smtClean="0"/>
              <a:t>attempts</a:t>
            </a:r>
            <a:r>
              <a:rPr lang="hr-HR" dirty="0" smtClean="0"/>
              <a:t>: </a:t>
            </a:r>
            <a:r>
              <a:rPr lang="hr-HR" dirty="0" err="1" smtClean="0"/>
              <a:t>mulching</a:t>
            </a:r>
            <a:r>
              <a:rPr lang="hr-HR" dirty="0" smtClean="0"/>
              <a:t>, </a:t>
            </a:r>
            <a:r>
              <a:rPr lang="hr-HR" dirty="0" err="1" smtClean="0"/>
              <a:t>biofuel</a:t>
            </a:r>
            <a:r>
              <a:rPr lang="hr-HR" dirty="0" smtClean="0"/>
              <a:t>, </a:t>
            </a:r>
            <a:r>
              <a:rPr lang="hr-HR" dirty="0" err="1" smtClean="0"/>
              <a:t>fuel</a:t>
            </a:r>
            <a:r>
              <a:rPr lang="hr-HR" dirty="0" smtClean="0"/>
              <a:t>, </a:t>
            </a:r>
            <a:r>
              <a:rPr lang="hr-HR" dirty="0" err="1" smtClean="0"/>
              <a:t>animal</a:t>
            </a:r>
            <a:r>
              <a:rPr lang="hr-HR" dirty="0" smtClean="0"/>
              <a:t> </a:t>
            </a:r>
            <a:r>
              <a:rPr lang="hr-HR" dirty="0" err="1" smtClean="0"/>
              <a:t>feed</a:t>
            </a:r>
            <a:endParaRPr lang="en-GB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21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Cocoa</a:t>
            </a:r>
            <a:r>
              <a:rPr lang="hr-HR" b="1" dirty="0" smtClean="0"/>
              <a:t> </a:t>
            </a:r>
            <a:r>
              <a:rPr lang="hr-HR" b="1" dirty="0" err="1" smtClean="0"/>
              <a:t>bean</a:t>
            </a:r>
            <a:r>
              <a:rPr lang="hr-HR" b="1" dirty="0" smtClean="0"/>
              <a:t> </a:t>
            </a:r>
            <a:r>
              <a:rPr lang="hr-HR" b="1" dirty="0" err="1" smtClean="0"/>
              <a:t>shell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535340"/>
            <a:ext cx="7886700" cy="4351338"/>
          </a:xfrm>
        </p:spPr>
        <p:txBody>
          <a:bodyPr/>
          <a:lstStyle/>
          <a:p>
            <a:r>
              <a:rPr lang="hr-HR" dirty="0" smtClean="0"/>
              <a:t>App. 12 – 20 %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bean</a:t>
            </a:r>
            <a:endParaRPr lang="hr-HR" dirty="0" smtClean="0"/>
          </a:p>
          <a:p>
            <a:r>
              <a:rPr lang="hr-HR" dirty="0" smtClean="0"/>
              <a:t>2020/21: 4,305,000 </a:t>
            </a:r>
            <a:r>
              <a:rPr lang="hr-HR" dirty="0" err="1" smtClean="0"/>
              <a:t>metric</a:t>
            </a:r>
            <a:r>
              <a:rPr lang="hr-HR" dirty="0" smtClean="0"/>
              <a:t> </a:t>
            </a:r>
            <a:r>
              <a:rPr lang="hr-HR" dirty="0" err="1" smtClean="0"/>
              <a:t>tonns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cocoa</a:t>
            </a:r>
            <a:r>
              <a:rPr lang="hr-HR" dirty="0" smtClean="0"/>
              <a:t> </a:t>
            </a:r>
            <a:r>
              <a:rPr lang="hr-HR" dirty="0" err="1" smtClean="0"/>
              <a:t>bean</a:t>
            </a:r>
            <a:r>
              <a:rPr lang="hr-HR" dirty="0" smtClean="0"/>
              <a:t> </a:t>
            </a:r>
            <a:r>
              <a:rPr lang="hr-HR" dirty="0" err="1" smtClean="0"/>
              <a:t>produced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8 </a:t>
            </a:r>
            <a:r>
              <a:rPr lang="hr-HR" dirty="0" err="1" smtClean="0"/>
              <a:t>countries</a:t>
            </a:r>
            <a:r>
              <a:rPr lang="hr-HR" dirty="0" smtClean="0"/>
              <a:t> – 688,800 </a:t>
            </a:r>
            <a:r>
              <a:rPr lang="hr-HR" dirty="0" err="1" smtClean="0"/>
              <a:t>metric</a:t>
            </a:r>
            <a:r>
              <a:rPr lang="hr-HR" dirty="0" smtClean="0"/>
              <a:t> </a:t>
            </a:r>
            <a:r>
              <a:rPr lang="hr-HR" dirty="0" err="1" smtClean="0"/>
              <a:t>tonns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cocoa</a:t>
            </a:r>
            <a:r>
              <a:rPr lang="hr-HR" dirty="0" smtClean="0"/>
              <a:t> </a:t>
            </a:r>
            <a:r>
              <a:rPr lang="hr-HR" dirty="0" err="1" smtClean="0"/>
              <a:t>shell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1565" y="2777331"/>
            <a:ext cx="4981349" cy="37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9" y="1405575"/>
            <a:ext cx="9090644" cy="337436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88" y="4987133"/>
            <a:ext cx="5760720" cy="17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02" y="1353490"/>
            <a:ext cx="6887595" cy="500286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49" y="6416676"/>
            <a:ext cx="4686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628650" y="1825625"/>
            <a:ext cx="6476238" cy="4351338"/>
          </a:xfrm>
        </p:spPr>
        <p:txBody>
          <a:bodyPr>
            <a:normAutofit/>
          </a:bodyPr>
          <a:lstStyle/>
          <a:p>
            <a:r>
              <a:rPr lang="hr-HR" dirty="0" err="1" smtClean="0"/>
              <a:t>Mulching</a:t>
            </a:r>
            <a:endParaRPr lang="hr-HR" dirty="0" smtClean="0"/>
          </a:p>
          <a:p>
            <a:r>
              <a:rPr lang="hr-HR" dirty="0" err="1" smtClean="0"/>
              <a:t>Adsorption</a:t>
            </a:r>
            <a:endParaRPr lang="hr-HR" dirty="0" smtClean="0"/>
          </a:p>
          <a:p>
            <a:r>
              <a:rPr lang="hr-HR" dirty="0" err="1" smtClean="0"/>
              <a:t>Animal</a:t>
            </a:r>
            <a:r>
              <a:rPr lang="hr-HR" dirty="0" smtClean="0"/>
              <a:t> </a:t>
            </a:r>
            <a:r>
              <a:rPr lang="hr-HR" dirty="0" err="1" smtClean="0"/>
              <a:t>feed</a:t>
            </a:r>
            <a:endParaRPr lang="hr-HR" dirty="0" smtClean="0"/>
          </a:p>
          <a:p>
            <a:r>
              <a:rPr lang="hr-HR" dirty="0" err="1" smtClean="0"/>
              <a:t>Food</a:t>
            </a:r>
            <a:r>
              <a:rPr lang="hr-HR" dirty="0" smtClean="0"/>
              <a:t> – </a:t>
            </a:r>
            <a:r>
              <a:rPr lang="hr-HR" dirty="0" err="1" smtClean="0"/>
              <a:t>chocolate</a:t>
            </a:r>
            <a:r>
              <a:rPr lang="hr-HR" dirty="0" smtClean="0"/>
              <a:t> (?):</a:t>
            </a:r>
          </a:p>
          <a:p>
            <a:pPr lvl="1"/>
            <a:r>
              <a:rPr lang="hr-HR" dirty="0" smtClean="0"/>
              <a:t>Project </a:t>
            </a:r>
            <a:r>
              <a:rPr lang="en-US" dirty="0"/>
              <a:t>“Application of cocoa husk in production of chocolate and chocolate-like products” (UIP 2017-05-8709</a:t>
            </a:r>
            <a:r>
              <a:rPr lang="en-US" dirty="0" smtClean="0"/>
              <a:t>)</a:t>
            </a:r>
            <a:r>
              <a:rPr lang="hr-HR" dirty="0" smtClean="0"/>
              <a:t> </a:t>
            </a:r>
            <a:r>
              <a:rPr lang="hr-HR" dirty="0" err="1" smtClean="0"/>
              <a:t>financed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Croatian Science </a:t>
            </a:r>
            <a:r>
              <a:rPr lang="hr-HR" dirty="0" err="1" smtClean="0"/>
              <a:t>Foundation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978" y="4768810"/>
            <a:ext cx="2266950" cy="10683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24045" r="1333" b="33645"/>
          <a:stretch/>
        </p:blipFill>
        <p:spPr>
          <a:xfrm rot="5400000">
            <a:off x="5100417" y="2750029"/>
            <a:ext cx="5760720" cy="19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Chocolate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352" y="1261873"/>
            <a:ext cx="3877056" cy="5313003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t="5139" r="3174" b="17056"/>
          <a:stretch/>
        </p:blipFill>
        <p:spPr>
          <a:xfrm rot="5400000">
            <a:off x="4361686" y="2176275"/>
            <a:ext cx="5166363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Chocolate</a:t>
            </a:r>
            <a:r>
              <a:rPr lang="hr-HR" b="1" dirty="0" smtClean="0"/>
              <a:t> </a:t>
            </a:r>
            <a:r>
              <a:rPr lang="hr-HR" b="1" dirty="0" err="1" smtClean="0"/>
              <a:t>with</a:t>
            </a:r>
            <a:r>
              <a:rPr lang="hr-HR" b="1" dirty="0" smtClean="0"/>
              <a:t> </a:t>
            </a:r>
            <a:r>
              <a:rPr lang="hr-HR" b="1" dirty="0" err="1" smtClean="0"/>
              <a:t>cocoa</a:t>
            </a:r>
            <a:r>
              <a:rPr lang="hr-HR" b="1" dirty="0" smtClean="0"/>
              <a:t> </a:t>
            </a:r>
            <a:r>
              <a:rPr lang="hr-HR" b="1" dirty="0" err="1" smtClean="0"/>
              <a:t>bean</a:t>
            </a:r>
            <a:r>
              <a:rPr lang="hr-HR" b="1" dirty="0" smtClean="0"/>
              <a:t> </a:t>
            </a:r>
            <a:r>
              <a:rPr lang="hr-HR" b="1" dirty="0" err="1" smtClean="0"/>
              <a:t>shell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3792" t="15920" r="14520" b="4619"/>
          <a:stretch/>
        </p:blipFill>
        <p:spPr>
          <a:xfrm>
            <a:off x="77093" y="1307592"/>
            <a:ext cx="8957179" cy="533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Chocolate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cocoa</a:t>
            </a:r>
            <a:r>
              <a:rPr lang="hr-HR" b="1" dirty="0"/>
              <a:t> </a:t>
            </a:r>
            <a:r>
              <a:rPr lang="hr-HR" b="1" dirty="0" err="1"/>
              <a:t>bean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endParaRPr lang="hr-HR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66" t="14573" r="14656" b="4943"/>
          <a:stretch/>
        </p:blipFill>
        <p:spPr>
          <a:xfrm>
            <a:off x="345824" y="1225297"/>
            <a:ext cx="8452351" cy="5368577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Rzeszow, 13. – 14. 10. 2021.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64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ja1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Prezentacija1</Template>
  <TotalTime>480</TotalTime>
  <Words>712</Words>
  <Application>Microsoft Office PowerPoint</Application>
  <PresentationFormat>Prikaz na zaslonu (4:3)</PresentationFormat>
  <Paragraphs>173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Prezentacija1</vt:lpstr>
      <vt:lpstr>Can Chocolate Be More Nutritious and Sustainable?</vt:lpstr>
      <vt:lpstr>Chocolate – benefits and issues</vt:lpstr>
      <vt:lpstr>Cocoa bean shell</vt:lpstr>
      <vt:lpstr>Cocoa bean shell</vt:lpstr>
      <vt:lpstr>Cocoa bean shell</vt:lpstr>
      <vt:lpstr>Cocoa bean shell</vt:lpstr>
      <vt:lpstr>Chocolate with cocoa bean shell</vt:lpstr>
      <vt:lpstr>Chocolate with cocoa bean shell</vt:lpstr>
      <vt:lpstr>Chocolate with cocoa bean shell</vt:lpstr>
      <vt:lpstr>Chocolate with cocoa bean shell</vt:lpstr>
      <vt:lpstr>Chocolate with cocoa bean shell</vt:lpstr>
      <vt:lpstr>Chocolate with cocoa bean shell</vt:lpstr>
      <vt:lpstr>Chocolate with cocoa bean shell</vt:lpstr>
      <vt:lpstr>Thank you for your 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pregled</dc:creator>
  <cp:lastModifiedBy>Đurđica Ačkar</cp:lastModifiedBy>
  <cp:revision>20</cp:revision>
  <dcterms:created xsi:type="dcterms:W3CDTF">2021-10-07T10:21:57Z</dcterms:created>
  <dcterms:modified xsi:type="dcterms:W3CDTF">2021-10-10T11:08:44Z</dcterms:modified>
</cp:coreProperties>
</file>