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32"/>
  </p:notesMasterIdLst>
  <p:sldIdLst>
    <p:sldId id="256" r:id="rId5"/>
    <p:sldId id="270" r:id="rId6"/>
    <p:sldId id="259" r:id="rId7"/>
    <p:sldId id="261" r:id="rId8"/>
    <p:sldId id="260" r:id="rId9"/>
    <p:sldId id="262" r:id="rId10"/>
    <p:sldId id="281" r:id="rId11"/>
    <p:sldId id="271" r:id="rId12"/>
    <p:sldId id="277" r:id="rId13"/>
    <p:sldId id="276" r:id="rId14"/>
    <p:sldId id="275" r:id="rId15"/>
    <p:sldId id="274" r:id="rId16"/>
    <p:sldId id="272" r:id="rId17"/>
    <p:sldId id="273" r:id="rId18"/>
    <p:sldId id="282" r:id="rId19"/>
    <p:sldId id="257" r:id="rId20"/>
    <p:sldId id="265" r:id="rId21"/>
    <p:sldId id="278" r:id="rId22"/>
    <p:sldId id="279" r:id="rId23"/>
    <p:sldId id="263" r:id="rId24"/>
    <p:sldId id="264" r:id="rId25"/>
    <p:sldId id="266" r:id="rId26"/>
    <p:sldId id="267" r:id="rId27"/>
    <p:sldId id="280" r:id="rId28"/>
    <p:sldId id="268" r:id="rId29"/>
    <p:sldId id="269" r:id="rId30"/>
    <p:sldId id="25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ijetli stil 2 - Isticanj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&#269;kar\Downloads\Senzorik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D0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38120540487994559"/>
          <c:y val="0.12950245349766065"/>
          <c:w val="0.44060723890995102"/>
          <c:h val="0.77585187721100068"/>
        </c:manualLayout>
      </c:layout>
      <c:radarChart>
        <c:radarStyle val="marker"/>
        <c:varyColors val="0"/>
        <c:ser>
          <c:idx val="0"/>
          <c:order val="0"/>
          <c:tx>
            <c:strRef>
              <c:f>[Senzorika.xlsx]T0!$A$2</c:f>
              <c:strCache>
                <c:ptCount val="1"/>
                <c:pt idx="0">
                  <c:v>Appearance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[Senzorika.xlsx]T0!$B$2:$K$2</c:f>
              <c:numCache>
                <c:formatCode>0.00</c:formatCode>
                <c:ptCount val="10"/>
                <c:pt idx="0">
                  <c:v>3.2</c:v>
                </c:pt>
                <c:pt idx="1">
                  <c:v>2.4</c:v>
                </c:pt>
                <c:pt idx="2" formatCode="General">
                  <c:v>2.4</c:v>
                </c:pt>
                <c:pt idx="3" formatCode="General">
                  <c:v>2.4</c:v>
                </c:pt>
                <c:pt idx="4" formatCode="General">
                  <c:v>4</c:v>
                </c:pt>
                <c:pt idx="5" formatCode="General">
                  <c:v>3.2</c:v>
                </c:pt>
                <c:pt idx="6" formatCode="General">
                  <c:v>2.4</c:v>
                </c:pt>
                <c:pt idx="7" formatCode="General">
                  <c:v>2.4</c:v>
                </c:pt>
                <c:pt idx="8" formatCode="General">
                  <c:v>1.6</c:v>
                </c:pt>
                <c:pt idx="9" formatCode="General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8B-4217-9662-54076C3C819A}"/>
            </c:ext>
          </c:extLst>
        </c:ser>
        <c:ser>
          <c:idx val="1"/>
          <c:order val="1"/>
          <c:tx>
            <c:strRef>
              <c:f>[Senzorika.xlsx]T0!$A$3</c:f>
              <c:strCache>
                <c:ptCount val="1"/>
                <c:pt idx="0">
                  <c:v>Structure, break and firmness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[Senzorika.xlsx]T0!$B$3:$K$3</c:f>
              <c:numCache>
                <c:formatCode>0.00</c:formatCode>
                <c:ptCount val="10"/>
                <c:pt idx="0">
                  <c:v>3</c:v>
                </c:pt>
                <c:pt idx="1">
                  <c:v>3</c:v>
                </c:pt>
                <c:pt idx="2" formatCode="General">
                  <c:v>3</c:v>
                </c:pt>
                <c:pt idx="3" formatCode="General">
                  <c:v>3</c:v>
                </c:pt>
                <c:pt idx="4" formatCode="General">
                  <c:v>3</c:v>
                </c:pt>
                <c:pt idx="5" formatCode="General">
                  <c:v>3</c:v>
                </c:pt>
                <c:pt idx="6" formatCode="General">
                  <c:v>1.8</c:v>
                </c:pt>
                <c:pt idx="7" formatCode="General">
                  <c:v>2.4</c:v>
                </c:pt>
                <c:pt idx="8" formatCode="General">
                  <c:v>2.4</c:v>
                </c:pt>
                <c:pt idx="9" formatCode="General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8B-4217-9662-54076C3C819A}"/>
            </c:ext>
          </c:extLst>
        </c:ser>
        <c:ser>
          <c:idx val="2"/>
          <c:order val="2"/>
          <c:tx>
            <c:strRef>
              <c:f>[Senzorika.xlsx]T0!$A$4</c:f>
              <c:strCache>
                <c:ptCount val="1"/>
                <c:pt idx="0">
                  <c:v>Chewiness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[Senzorika.xlsx]T0!$B$4:$K$4</c:f>
              <c:numCache>
                <c:formatCode>0.00</c:formatCode>
                <c:ptCount val="10"/>
                <c:pt idx="0">
                  <c:v>3.2</c:v>
                </c:pt>
                <c:pt idx="1">
                  <c:v>2.4</c:v>
                </c:pt>
                <c:pt idx="2" formatCode="General">
                  <c:v>3.2</c:v>
                </c:pt>
                <c:pt idx="3" formatCode="General">
                  <c:v>2.4</c:v>
                </c:pt>
                <c:pt idx="4" formatCode="General">
                  <c:v>3.2</c:v>
                </c:pt>
                <c:pt idx="5" formatCode="General">
                  <c:v>3.2</c:v>
                </c:pt>
                <c:pt idx="6" formatCode="General">
                  <c:v>2.4</c:v>
                </c:pt>
                <c:pt idx="7" formatCode="General">
                  <c:v>4</c:v>
                </c:pt>
                <c:pt idx="8" formatCode="General">
                  <c:v>3.2</c:v>
                </c:pt>
                <c:pt idx="9" formatCode="General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8B-4217-9662-54076C3C819A}"/>
            </c:ext>
          </c:extLst>
        </c:ser>
        <c:ser>
          <c:idx val="3"/>
          <c:order val="3"/>
          <c:tx>
            <c:strRef>
              <c:f>[Senzorika.xlsx]T0!$A$5</c:f>
              <c:strCache>
                <c:ptCount val="1"/>
                <c:pt idx="0">
                  <c:v>Odor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[Senzorika.xlsx]T0!$B$5:$K$5</c:f>
              <c:numCache>
                <c:formatCode>0.00</c:formatCode>
                <c:ptCount val="10"/>
                <c:pt idx="0">
                  <c:v>4</c:v>
                </c:pt>
                <c:pt idx="1">
                  <c:v>3.2</c:v>
                </c:pt>
                <c:pt idx="2" formatCode="General">
                  <c:v>2.4</c:v>
                </c:pt>
                <c:pt idx="3" formatCode="General">
                  <c:v>3.2</c:v>
                </c:pt>
                <c:pt idx="4" formatCode="General">
                  <c:v>3.2</c:v>
                </c:pt>
                <c:pt idx="5" formatCode="General">
                  <c:v>3.2</c:v>
                </c:pt>
                <c:pt idx="6" formatCode="General">
                  <c:v>3.2</c:v>
                </c:pt>
                <c:pt idx="7" formatCode="General">
                  <c:v>3.2</c:v>
                </c:pt>
                <c:pt idx="8" formatCode="General">
                  <c:v>1.6</c:v>
                </c:pt>
                <c:pt idx="9" formatCode="General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8B-4217-9662-54076C3C819A}"/>
            </c:ext>
          </c:extLst>
        </c:ser>
        <c:ser>
          <c:idx val="4"/>
          <c:order val="4"/>
          <c:tx>
            <c:strRef>
              <c:f>[Senzorika.xlsx]T0!$A$6</c:f>
              <c:strCache>
                <c:ptCount val="1"/>
                <c:pt idx="0">
                  <c:v>Taste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val>
            <c:numRef>
              <c:f>[Senzorika.xlsx]T0!$B$6:$K$6</c:f>
              <c:numCache>
                <c:formatCode>0.00</c:formatCode>
                <c:ptCount val="10"/>
                <c:pt idx="0">
                  <c:v>4</c:v>
                </c:pt>
                <c:pt idx="1">
                  <c:v>2</c:v>
                </c:pt>
                <c:pt idx="2" formatCode="General">
                  <c:v>3</c:v>
                </c:pt>
                <c:pt idx="3" formatCode="General">
                  <c:v>3</c:v>
                </c:pt>
                <c:pt idx="4" formatCode="General">
                  <c:v>4</c:v>
                </c:pt>
                <c:pt idx="5" formatCode="General">
                  <c:v>4</c:v>
                </c:pt>
                <c:pt idx="6" formatCode="General">
                  <c:v>5</c:v>
                </c:pt>
                <c:pt idx="7" formatCode="General">
                  <c:v>5</c:v>
                </c:pt>
                <c:pt idx="8" formatCode="General">
                  <c:v>4</c:v>
                </c:pt>
                <c:pt idx="9" formatCode="General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8B-4217-9662-54076C3C8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8669711"/>
        <c:axId val="1088670127"/>
      </c:radarChart>
      <c:catAx>
        <c:axId val="108866971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88670127"/>
        <c:crosses val="autoZero"/>
        <c:auto val="1"/>
        <c:lblAlgn val="ctr"/>
        <c:lblOffset val="100"/>
        <c:noMultiLvlLbl val="0"/>
      </c:catAx>
      <c:valAx>
        <c:axId val="1088670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88669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11154589371980679"/>
          <c:w val="0.29328062387263321"/>
          <c:h val="0.609301228650766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57765-A360-438A-8335-2ABB8B128FD5}" type="datetimeFigureOut">
              <a:rPr lang="hr-HR" smtClean="0"/>
              <a:t>8.11.2021.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20987-C7AA-45BF-8EBD-BF596A8EC5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081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aseline="0">
                <a:solidFill>
                  <a:srgbClr val="000078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Tuzla, 12. – 13. 11. 2021.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86" y="27865"/>
            <a:ext cx="1170430" cy="736839"/>
          </a:xfrm>
          <a:prstGeom prst="rect">
            <a:avLst/>
          </a:prstGeom>
        </p:spPr>
      </p:pic>
      <p:cxnSp>
        <p:nvCxnSpPr>
          <p:cNvPr id="11" name="Ravni poveznik 10"/>
          <p:cNvCxnSpPr/>
          <p:nvPr/>
        </p:nvCxnSpPr>
        <p:spPr>
          <a:xfrm>
            <a:off x="888522" y="463726"/>
            <a:ext cx="704046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86" y="27865"/>
            <a:ext cx="1170430" cy="736839"/>
          </a:xfrm>
          <a:prstGeom prst="rect">
            <a:avLst/>
          </a:prstGeom>
        </p:spPr>
      </p:pic>
      <p:cxnSp>
        <p:nvCxnSpPr>
          <p:cNvPr id="13" name="Ravni poveznik 12"/>
          <p:cNvCxnSpPr/>
          <p:nvPr/>
        </p:nvCxnSpPr>
        <p:spPr>
          <a:xfrm>
            <a:off x="235974" y="463726"/>
            <a:ext cx="769301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86" y="27865"/>
            <a:ext cx="1170430" cy="736839"/>
          </a:xfrm>
          <a:prstGeom prst="rect">
            <a:avLst/>
          </a:prstGeom>
        </p:spPr>
      </p:pic>
      <p:cxnSp>
        <p:nvCxnSpPr>
          <p:cNvPr id="14" name="Ravni poveznik 13"/>
          <p:cNvCxnSpPr/>
          <p:nvPr userDrawn="1"/>
        </p:nvCxnSpPr>
        <p:spPr>
          <a:xfrm>
            <a:off x="235974" y="463726"/>
            <a:ext cx="769301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744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aseline="0">
                <a:solidFill>
                  <a:srgbClr val="000078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200" baseline="0">
                <a:solidFill>
                  <a:srgbClr val="000078"/>
                </a:solidFill>
              </a:defRPr>
            </a:lvl1pPr>
            <a:lvl2pPr>
              <a:defRPr sz="2200" baseline="0">
                <a:solidFill>
                  <a:srgbClr val="000078"/>
                </a:solidFill>
              </a:defRPr>
            </a:lvl2pPr>
            <a:lvl3pPr>
              <a:defRPr sz="2200" baseline="0">
                <a:solidFill>
                  <a:srgbClr val="000078"/>
                </a:solidFill>
              </a:defRPr>
            </a:lvl3pPr>
            <a:lvl4pPr>
              <a:defRPr sz="2200" baseline="0">
                <a:solidFill>
                  <a:srgbClr val="000078"/>
                </a:solidFill>
              </a:defRPr>
            </a:lvl4pPr>
            <a:lvl5pPr>
              <a:defRPr sz="2200" baseline="0">
                <a:solidFill>
                  <a:srgbClr val="000078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Tuzla, 12. – 13. 11. 2021.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30CE-1E34-4A76-B321-06B9285FE3F2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86" y="27865"/>
            <a:ext cx="1170430" cy="736839"/>
          </a:xfrm>
          <a:prstGeom prst="rect">
            <a:avLst/>
          </a:prstGeom>
        </p:spPr>
      </p:pic>
      <p:cxnSp>
        <p:nvCxnSpPr>
          <p:cNvPr id="9" name="Ravni poveznik 8"/>
          <p:cNvCxnSpPr/>
          <p:nvPr/>
        </p:nvCxnSpPr>
        <p:spPr>
          <a:xfrm>
            <a:off x="221226" y="463726"/>
            <a:ext cx="770776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86" y="27865"/>
            <a:ext cx="1170430" cy="736839"/>
          </a:xfrm>
          <a:prstGeom prst="rect">
            <a:avLst/>
          </a:prstGeom>
        </p:spPr>
      </p:pic>
      <p:cxnSp>
        <p:nvCxnSpPr>
          <p:cNvPr id="11" name="Ravni poveznik 10"/>
          <p:cNvCxnSpPr/>
          <p:nvPr userDrawn="1"/>
        </p:nvCxnSpPr>
        <p:spPr>
          <a:xfrm>
            <a:off x="221226" y="463726"/>
            <a:ext cx="770776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506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aseline="0">
                <a:solidFill>
                  <a:srgbClr val="000078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200" baseline="0">
                <a:solidFill>
                  <a:srgbClr val="000078"/>
                </a:solidFill>
              </a:defRPr>
            </a:lvl1pPr>
            <a:lvl2pPr>
              <a:defRPr sz="2200" baseline="0">
                <a:solidFill>
                  <a:srgbClr val="000078"/>
                </a:solidFill>
              </a:defRPr>
            </a:lvl2pPr>
            <a:lvl3pPr>
              <a:defRPr sz="2200" baseline="0">
                <a:solidFill>
                  <a:srgbClr val="000078"/>
                </a:solidFill>
              </a:defRPr>
            </a:lvl3pPr>
            <a:lvl4pPr>
              <a:defRPr sz="2200" baseline="0">
                <a:solidFill>
                  <a:srgbClr val="000078"/>
                </a:solidFill>
              </a:defRPr>
            </a:lvl4pPr>
            <a:lvl5pPr>
              <a:defRPr sz="2200" baseline="0">
                <a:solidFill>
                  <a:srgbClr val="000078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200" baseline="0">
                <a:solidFill>
                  <a:srgbClr val="000078"/>
                </a:solidFill>
              </a:defRPr>
            </a:lvl1pPr>
            <a:lvl2pPr>
              <a:defRPr sz="2200" baseline="0">
                <a:solidFill>
                  <a:srgbClr val="000078"/>
                </a:solidFill>
              </a:defRPr>
            </a:lvl2pPr>
            <a:lvl3pPr>
              <a:defRPr sz="2200" baseline="0">
                <a:solidFill>
                  <a:srgbClr val="000078"/>
                </a:solidFill>
              </a:defRPr>
            </a:lvl3pPr>
            <a:lvl4pPr>
              <a:defRPr sz="2200" baseline="0">
                <a:solidFill>
                  <a:srgbClr val="000078"/>
                </a:solidFill>
              </a:defRPr>
            </a:lvl4pPr>
            <a:lvl5pPr>
              <a:defRPr sz="2200" baseline="0">
                <a:solidFill>
                  <a:srgbClr val="000078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Tuzla, 12. – 13. 11. 2021.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30CE-1E34-4A76-B321-06B9285FE3F2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86" y="27865"/>
            <a:ext cx="1170430" cy="736839"/>
          </a:xfrm>
          <a:prstGeom prst="rect">
            <a:avLst/>
          </a:prstGeom>
        </p:spPr>
      </p:pic>
      <p:cxnSp>
        <p:nvCxnSpPr>
          <p:cNvPr id="10" name="Ravni poveznik 9"/>
          <p:cNvCxnSpPr/>
          <p:nvPr/>
        </p:nvCxnSpPr>
        <p:spPr>
          <a:xfrm>
            <a:off x="280219" y="463726"/>
            <a:ext cx="7648767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86" y="27865"/>
            <a:ext cx="1170430" cy="736839"/>
          </a:xfrm>
          <a:prstGeom prst="rect">
            <a:avLst/>
          </a:prstGeom>
        </p:spPr>
      </p:pic>
      <p:cxnSp>
        <p:nvCxnSpPr>
          <p:cNvPr id="12" name="Ravni poveznik 11"/>
          <p:cNvCxnSpPr/>
          <p:nvPr userDrawn="1"/>
        </p:nvCxnSpPr>
        <p:spPr>
          <a:xfrm>
            <a:off x="280219" y="463726"/>
            <a:ext cx="7648767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552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Tuzla, 12. – 13. 11. 2021.</a:t>
            </a:r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30CE-1E34-4A76-B321-06B9285FE3F2}" type="slidenum">
              <a:rPr lang="hr-HR" smtClean="0"/>
              <a:t>‹#›</a:t>
            </a:fld>
            <a:endParaRPr lang="hr-HR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86" y="27865"/>
            <a:ext cx="1170430" cy="736839"/>
          </a:xfrm>
          <a:prstGeom prst="rect">
            <a:avLst/>
          </a:prstGeom>
        </p:spPr>
      </p:pic>
      <p:cxnSp>
        <p:nvCxnSpPr>
          <p:cNvPr id="12" name="Ravni poveznik 11"/>
          <p:cNvCxnSpPr/>
          <p:nvPr/>
        </p:nvCxnSpPr>
        <p:spPr>
          <a:xfrm>
            <a:off x="280219" y="463726"/>
            <a:ext cx="7648767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Slik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86" y="27865"/>
            <a:ext cx="1170430" cy="736839"/>
          </a:xfrm>
          <a:prstGeom prst="rect">
            <a:avLst/>
          </a:prstGeom>
        </p:spPr>
      </p:pic>
      <p:cxnSp>
        <p:nvCxnSpPr>
          <p:cNvPr id="14" name="Ravni poveznik 13"/>
          <p:cNvCxnSpPr/>
          <p:nvPr userDrawn="1"/>
        </p:nvCxnSpPr>
        <p:spPr>
          <a:xfrm>
            <a:off x="280219" y="463726"/>
            <a:ext cx="7648767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542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aseline="0">
                <a:solidFill>
                  <a:srgbClr val="000078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Tuzla, 12. – 13. 11. 2021.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30CE-1E34-4A76-B321-06B9285FE3F2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86" y="27865"/>
            <a:ext cx="1170430" cy="736839"/>
          </a:xfrm>
          <a:prstGeom prst="rect">
            <a:avLst/>
          </a:prstGeom>
        </p:spPr>
      </p:pic>
      <p:cxnSp>
        <p:nvCxnSpPr>
          <p:cNvPr id="8" name="Ravni poveznik 7"/>
          <p:cNvCxnSpPr/>
          <p:nvPr/>
        </p:nvCxnSpPr>
        <p:spPr>
          <a:xfrm>
            <a:off x="250723" y="463726"/>
            <a:ext cx="767826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86" y="27865"/>
            <a:ext cx="1170430" cy="736839"/>
          </a:xfrm>
          <a:prstGeom prst="rect">
            <a:avLst/>
          </a:prstGeom>
        </p:spPr>
      </p:pic>
      <p:cxnSp>
        <p:nvCxnSpPr>
          <p:cNvPr id="10" name="Ravni poveznik 9"/>
          <p:cNvCxnSpPr/>
          <p:nvPr userDrawn="1"/>
        </p:nvCxnSpPr>
        <p:spPr>
          <a:xfrm>
            <a:off x="250723" y="463726"/>
            <a:ext cx="767826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21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POR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Tuzla, 12. – 13. 11. 2021.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30CE-1E34-4A76-B321-06B9285FE3F2}" type="slidenum">
              <a:rPr lang="hr-HR" smtClean="0"/>
              <a:t>‹#›</a:t>
            </a:fld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86" y="27865"/>
            <a:ext cx="1170430" cy="736839"/>
          </a:xfrm>
          <a:prstGeom prst="rect">
            <a:avLst/>
          </a:prstGeom>
        </p:spPr>
      </p:pic>
      <p:cxnSp>
        <p:nvCxnSpPr>
          <p:cNvPr id="7" name="Ravni poveznik 6"/>
          <p:cNvCxnSpPr/>
          <p:nvPr/>
        </p:nvCxnSpPr>
        <p:spPr>
          <a:xfrm>
            <a:off x="265471" y="463726"/>
            <a:ext cx="766351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86" y="27865"/>
            <a:ext cx="1170430" cy="736839"/>
          </a:xfrm>
          <a:prstGeom prst="rect">
            <a:avLst/>
          </a:prstGeom>
        </p:spPr>
      </p:pic>
      <p:cxnSp>
        <p:nvCxnSpPr>
          <p:cNvPr id="9" name="Ravni poveznik 8"/>
          <p:cNvCxnSpPr/>
          <p:nvPr userDrawn="1"/>
        </p:nvCxnSpPr>
        <p:spPr>
          <a:xfrm>
            <a:off x="265471" y="463726"/>
            <a:ext cx="766351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619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Tuzla, 12. – 13. 11. 2021.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430CE-1E34-4A76-B321-06B9285FE3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128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39843" y="1887758"/>
            <a:ext cx="8739265" cy="123145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Application </a:t>
            </a:r>
            <a:r>
              <a:rPr lang="hr-HR" sz="3600" b="1" dirty="0" smtClean="0"/>
              <a:t>o</a:t>
            </a:r>
            <a:r>
              <a:rPr lang="en-US" sz="3600" b="1" dirty="0" smtClean="0"/>
              <a:t>f Cocoa Shell </a:t>
            </a:r>
            <a:r>
              <a:rPr lang="hr-HR" sz="3600" b="1" dirty="0" smtClean="0"/>
              <a:t>i</a:t>
            </a:r>
            <a:r>
              <a:rPr lang="en-US" sz="3600" b="1" dirty="0" smtClean="0"/>
              <a:t>n </a:t>
            </a:r>
            <a:r>
              <a:rPr lang="hr-HR" sz="3600" b="1" dirty="0" smtClean="0"/>
              <a:t>t</a:t>
            </a:r>
            <a:r>
              <a:rPr lang="en-US" sz="3600" b="1" dirty="0" smtClean="0"/>
              <a:t>he Production </a:t>
            </a:r>
            <a:r>
              <a:rPr lang="hr-HR" sz="3600" b="1" dirty="0" smtClean="0"/>
              <a:t>o</a:t>
            </a:r>
            <a:r>
              <a:rPr lang="en-US" sz="3600" b="1" dirty="0" smtClean="0"/>
              <a:t>f Chocolate </a:t>
            </a:r>
            <a:r>
              <a:rPr lang="hr-HR" sz="3600" b="1" dirty="0" smtClean="0"/>
              <a:t>a</a:t>
            </a:r>
            <a:r>
              <a:rPr lang="en-US" sz="3600" b="1" dirty="0" err="1" smtClean="0"/>
              <a:t>nd</a:t>
            </a:r>
            <a:r>
              <a:rPr lang="en-US" sz="3600" b="1" dirty="0" smtClean="0"/>
              <a:t> Chocolate-like Products </a:t>
            </a:r>
            <a:endParaRPr lang="hr-HR" sz="36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42452" y="3458815"/>
            <a:ext cx="7134045" cy="1655762"/>
          </a:xfrm>
        </p:spPr>
        <p:txBody>
          <a:bodyPr>
            <a:normAutofit/>
          </a:bodyPr>
          <a:lstStyle/>
          <a:p>
            <a:r>
              <a:rPr lang="hr-HR" sz="2200" dirty="0" smtClean="0"/>
              <a:t>Đurđica Ačkar, Veronika Barišić, Ivana </a:t>
            </a:r>
            <a:r>
              <a:rPr lang="hr-HR" sz="2200" dirty="0" err="1" smtClean="0"/>
              <a:t>Flanjak</a:t>
            </a:r>
            <a:r>
              <a:rPr lang="hr-HR" sz="2200" dirty="0" smtClean="0"/>
              <a:t>, </a:t>
            </a:r>
            <a:r>
              <a:rPr lang="hr-HR" sz="2200" dirty="0" err="1" smtClean="0"/>
              <a:t>Jurislav</a:t>
            </a:r>
            <a:r>
              <a:rPr lang="hr-HR" sz="2200" dirty="0" smtClean="0"/>
              <a:t> Babić</a:t>
            </a:r>
          </a:p>
          <a:p>
            <a:r>
              <a:rPr lang="hr-HR" sz="2200" dirty="0" smtClean="0"/>
              <a:t>Josip Juraj Strossmayer University </a:t>
            </a:r>
            <a:r>
              <a:rPr lang="hr-HR" sz="2200" dirty="0" err="1" smtClean="0"/>
              <a:t>of</a:t>
            </a:r>
            <a:r>
              <a:rPr lang="hr-HR" sz="2200" dirty="0" smtClean="0"/>
              <a:t> </a:t>
            </a:r>
            <a:r>
              <a:rPr lang="hr-HR" sz="2200" dirty="0" smtClean="0"/>
              <a:t>Osijek </a:t>
            </a:r>
          </a:p>
          <a:p>
            <a:r>
              <a:rPr lang="hr-HR" sz="2200" dirty="0" err="1" smtClean="0"/>
              <a:t>Faculty</a:t>
            </a:r>
            <a:r>
              <a:rPr lang="hr-HR" sz="2200" dirty="0" smtClean="0"/>
              <a:t> </a:t>
            </a:r>
            <a:r>
              <a:rPr lang="hr-HR" sz="2200" dirty="0" err="1" smtClean="0"/>
              <a:t>of</a:t>
            </a:r>
            <a:r>
              <a:rPr lang="hr-HR" sz="2200" dirty="0" smtClean="0"/>
              <a:t> </a:t>
            </a:r>
            <a:r>
              <a:rPr lang="hr-HR" sz="2200" dirty="0" err="1" smtClean="0"/>
              <a:t>Food</a:t>
            </a:r>
            <a:r>
              <a:rPr lang="hr-HR" sz="2200" dirty="0" smtClean="0"/>
              <a:t> Technology Osijek, Croatia</a:t>
            </a:r>
            <a:endParaRPr lang="hr-HR" sz="2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007" y="4833542"/>
            <a:ext cx="2510791" cy="1183210"/>
          </a:xfrm>
          <a:prstGeom prst="rect">
            <a:avLst/>
          </a:prstGeom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Tuzla, 12. – 13. 11. 2021.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91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8945" y="76599"/>
            <a:ext cx="7886700" cy="591045"/>
          </a:xfrm>
        </p:spPr>
        <p:txBody>
          <a:bodyPr/>
          <a:lstStyle/>
          <a:p>
            <a:r>
              <a:rPr lang="hr-HR" b="1" dirty="0" smtClean="0"/>
              <a:t>HVED </a:t>
            </a:r>
            <a:r>
              <a:rPr lang="hr-HR" b="1" dirty="0" err="1" smtClean="0"/>
              <a:t>treatment</a:t>
            </a:r>
            <a:endParaRPr lang="hr-HR" b="1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Tuzla, 12. – 13. 11. 2021.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04" y="989351"/>
            <a:ext cx="6828584" cy="446847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478" y="6222536"/>
            <a:ext cx="4059044" cy="26762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866" y="5993037"/>
            <a:ext cx="2675401" cy="28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8945" y="76599"/>
            <a:ext cx="7886700" cy="591045"/>
          </a:xfrm>
        </p:spPr>
        <p:txBody>
          <a:bodyPr/>
          <a:lstStyle/>
          <a:p>
            <a:r>
              <a:rPr lang="hr-HR" b="1" dirty="0" smtClean="0"/>
              <a:t>HVED </a:t>
            </a:r>
            <a:r>
              <a:rPr lang="hr-HR" b="1" dirty="0" err="1" smtClean="0"/>
              <a:t>treatment</a:t>
            </a:r>
            <a:endParaRPr lang="hr-HR" b="1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3219" y="6226435"/>
            <a:ext cx="3932907" cy="274881"/>
          </a:xfrm>
          <a:prstGeom prst="rect">
            <a:avLst/>
          </a:prstGeo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Tuzla, 12. – 13. 11. 2021.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6237"/>
            <a:ext cx="8871319" cy="299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4892" y="73277"/>
            <a:ext cx="7886700" cy="591045"/>
          </a:xfrm>
        </p:spPr>
        <p:txBody>
          <a:bodyPr/>
          <a:lstStyle/>
          <a:p>
            <a:r>
              <a:rPr lang="hr-HR" b="1" dirty="0" smtClean="0"/>
              <a:t>HVED </a:t>
            </a:r>
            <a:r>
              <a:rPr lang="hr-HR" b="1" dirty="0" err="1" smtClean="0"/>
              <a:t>treatment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Tuzla, 12. – 13. 11. 2021.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2" y="617492"/>
            <a:ext cx="5321508" cy="30004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106" y="3614562"/>
            <a:ext cx="5432104" cy="30138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92" y="6434123"/>
            <a:ext cx="2323475" cy="42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hr-HR" b="1" dirty="0" smtClean="0"/>
              <a:t>HVED </a:t>
            </a:r>
            <a:r>
              <a:rPr lang="hr-HR" b="1" dirty="0" err="1" smtClean="0"/>
              <a:t>treatment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Tuzla, 12. – 13. 11. 2021.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69" y="781604"/>
            <a:ext cx="5430804" cy="290512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283" y="3686728"/>
            <a:ext cx="5729533" cy="312234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85" y="6423054"/>
            <a:ext cx="2384143" cy="43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hr-HR" b="1" dirty="0" smtClean="0"/>
              <a:t>HVED </a:t>
            </a:r>
            <a:r>
              <a:rPr lang="hr-HR" b="1" dirty="0" err="1" smtClean="0"/>
              <a:t>treatment</a:t>
            </a:r>
            <a:endParaRPr lang="hr-HR" b="1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4003" y="4000564"/>
            <a:ext cx="5040583" cy="2857436"/>
          </a:xfrm>
          <a:prstGeom prst="rect">
            <a:avLst/>
          </a:prstGeo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Tuzla, 12. – 13. 11. 2021.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84" y="819212"/>
            <a:ext cx="5591331" cy="3168421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665811" y="5651292"/>
            <a:ext cx="2795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Caffeic</a:t>
            </a:r>
            <a:r>
              <a:rPr lang="hr-HR" dirty="0" smtClean="0"/>
              <a:t> </a:t>
            </a:r>
            <a:r>
              <a:rPr lang="hr-HR" dirty="0" err="1" smtClean="0"/>
              <a:t>acid</a:t>
            </a:r>
            <a:r>
              <a:rPr lang="hr-HR" dirty="0" smtClean="0"/>
              <a:t> 0%</a:t>
            </a:r>
            <a:endParaRPr lang="hr-HR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15" y="6384135"/>
            <a:ext cx="2597475" cy="4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9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03" y="1064013"/>
            <a:ext cx="6235908" cy="3912726"/>
          </a:xfr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Tuzla, 12. – 13. 11. 2021.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926" y="3726111"/>
            <a:ext cx="4893972" cy="138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4895" y="2077247"/>
            <a:ext cx="5477254" cy="308095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Chocolate</a:t>
            </a:r>
            <a:r>
              <a:rPr lang="hr-HR" b="1" dirty="0" smtClean="0"/>
              <a:t> – </a:t>
            </a:r>
            <a:r>
              <a:rPr lang="hr-HR" b="1" dirty="0" err="1" smtClean="0"/>
              <a:t>benefits</a:t>
            </a:r>
            <a:r>
              <a:rPr lang="hr-HR" b="1" dirty="0" smtClean="0"/>
              <a:t> </a:t>
            </a:r>
            <a:r>
              <a:rPr lang="hr-HR" b="1" dirty="0" err="1" smtClean="0"/>
              <a:t>and</a:t>
            </a:r>
            <a:r>
              <a:rPr lang="hr-HR" b="1" dirty="0" smtClean="0"/>
              <a:t> </a:t>
            </a:r>
            <a:r>
              <a:rPr lang="hr-HR" b="1" dirty="0" err="1" smtClean="0"/>
              <a:t>issues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825625"/>
            <a:ext cx="6028182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Sugar</a:t>
            </a:r>
            <a:r>
              <a:rPr lang="en-GB" dirty="0" smtClean="0"/>
              <a:t>, cocoa, (milk), substitute fats, </a:t>
            </a:r>
            <a:r>
              <a:rPr lang="en-GB" dirty="0" smtClean="0"/>
              <a:t>emulsifier</a:t>
            </a:r>
            <a:endParaRPr lang="hr-HR" dirty="0" smtClean="0"/>
          </a:p>
          <a:p>
            <a:endParaRPr lang="hr-HR" dirty="0"/>
          </a:p>
          <a:p>
            <a:r>
              <a:rPr lang="hr-HR" b="1" dirty="0" err="1" smtClean="0"/>
              <a:t>Nutritional</a:t>
            </a:r>
            <a:r>
              <a:rPr lang="hr-HR" b="1" dirty="0" smtClean="0"/>
              <a:t> </a:t>
            </a:r>
            <a:r>
              <a:rPr lang="hr-HR" b="1" dirty="0" err="1" smtClean="0"/>
              <a:t>benefits</a:t>
            </a:r>
            <a:r>
              <a:rPr lang="hr-HR" b="1" dirty="0" smtClean="0"/>
              <a:t>:</a:t>
            </a:r>
            <a:endParaRPr lang="hr-HR" b="1" dirty="0"/>
          </a:p>
          <a:p>
            <a:pPr lvl="1"/>
            <a:r>
              <a:rPr lang="en-GB" dirty="0" smtClean="0"/>
              <a:t>Cocoa </a:t>
            </a:r>
            <a:r>
              <a:rPr lang="en-GB" dirty="0" smtClean="0"/>
              <a:t>– polyphenols, Mg</a:t>
            </a:r>
          </a:p>
          <a:p>
            <a:pPr lvl="1"/>
            <a:r>
              <a:rPr lang="en-GB" dirty="0" smtClean="0"/>
              <a:t>Milk – </a:t>
            </a:r>
            <a:r>
              <a:rPr lang="en-GB" dirty="0" smtClean="0"/>
              <a:t>Ca</a:t>
            </a:r>
            <a:endParaRPr lang="hr-HR" dirty="0"/>
          </a:p>
          <a:p>
            <a:endParaRPr lang="hr-HR" dirty="0" smtClean="0"/>
          </a:p>
          <a:p>
            <a:r>
              <a:rPr lang="hr-HR" b="1" dirty="0" err="1" smtClean="0"/>
              <a:t>Issues</a:t>
            </a:r>
            <a:r>
              <a:rPr lang="hr-HR" b="1" dirty="0" smtClean="0"/>
              <a:t>:</a:t>
            </a:r>
            <a:endParaRPr lang="en-GB" b="1" dirty="0" smtClean="0"/>
          </a:p>
          <a:p>
            <a:pPr lvl="1"/>
            <a:r>
              <a:rPr lang="en-GB" dirty="0" smtClean="0"/>
              <a:t>Sugar, cocoa butter, fats – </a:t>
            </a:r>
            <a:r>
              <a:rPr lang="en-GB" dirty="0" smtClean="0"/>
              <a:t>calories</a:t>
            </a:r>
            <a:endParaRPr lang="hr-HR" dirty="0" smtClean="0"/>
          </a:p>
          <a:p>
            <a:pPr lvl="1"/>
            <a:r>
              <a:rPr lang="hr-HR" dirty="0" err="1" smtClean="0"/>
              <a:t>Diebetes</a:t>
            </a:r>
            <a:endParaRPr lang="hr-HR" dirty="0" smtClean="0"/>
          </a:p>
          <a:p>
            <a:pPr lvl="1"/>
            <a:r>
              <a:rPr lang="hr-HR" dirty="0" err="1" smtClean="0"/>
              <a:t>Caries</a:t>
            </a:r>
            <a:endParaRPr lang="hr-HR" dirty="0" smtClean="0"/>
          </a:p>
          <a:p>
            <a:pPr lvl="1"/>
            <a:r>
              <a:rPr lang="hr-HR" dirty="0" err="1" smtClean="0"/>
              <a:t>Obesity</a:t>
            </a:r>
            <a:endParaRPr lang="en-GB" dirty="0" smtClean="0"/>
          </a:p>
          <a:p>
            <a:pPr marL="0" indent="0">
              <a:buNone/>
            </a:pPr>
            <a:endParaRPr lang="hr-HR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Tuzla, 12. – 13. 11. 2021.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21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Chocolate</a:t>
            </a:r>
            <a:r>
              <a:rPr lang="hr-HR" b="1" dirty="0"/>
              <a:t> </a:t>
            </a:r>
            <a:r>
              <a:rPr lang="hr-HR" b="1" dirty="0" err="1"/>
              <a:t>with</a:t>
            </a:r>
            <a:r>
              <a:rPr lang="hr-HR" b="1" dirty="0"/>
              <a:t> </a:t>
            </a:r>
            <a:r>
              <a:rPr lang="hr-HR" b="1" dirty="0" err="1"/>
              <a:t>cocoa</a:t>
            </a:r>
            <a:r>
              <a:rPr lang="hr-HR" b="1" dirty="0"/>
              <a:t> </a:t>
            </a:r>
            <a:r>
              <a:rPr lang="hr-HR" b="1" dirty="0" err="1"/>
              <a:t>bean</a:t>
            </a:r>
            <a:r>
              <a:rPr lang="hr-HR" b="1" dirty="0"/>
              <a:t> </a:t>
            </a:r>
            <a:r>
              <a:rPr lang="hr-HR" b="1" dirty="0" err="1"/>
              <a:t>shell</a:t>
            </a:r>
            <a:endParaRPr lang="hr-HR" b="1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352" y="1261873"/>
            <a:ext cx="3877056" cy="5313003"/>
          </a:xfrm>
          <a:prstGeom prst="rect">
            <a:avLst/>
          </a:prstGeo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Tuzla, 12. – 13. 11. 2021.</a:t>
            </a:r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" t="5139" r="3174" b="17056"/>
          <a:stretch/>
        </p:blipFill>
        <p:spPr>
          <a:xfrm rot="5400000">
            <a:off x="4361686" y="2176275"/>
            <a:ext cx="5166363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7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Chocolate</a:t>
            </a:r>
            <a:r>
              <a:rPr lang="hr-HR" b="1" dirty="0"/>
              <a:t> </a:t>
            </a:r>
            <a:r>
              <a:rPr lang="hr-HR" b="1" dirty="0" err="1"/>
              <a:t>with</a:t>
            </a:r>
            <a:r>
              <a:rPr lang="hr-HR" b="1" dirty="0"/>
              <a:t> </a:t>
            </a:r>
            <a:r>
              <a:rPr lang="hr-HR" b="1" dirty="0" err="1"/>
              <a:t>cocoa</a:t>
            </a:r>
            <a:r>
              <a:rPr lang="hr-HR" b="1" dirty="0"/>
              <a:t> </a:t>
            </a:r>
            <a:r>
              <a:rPr lang="hr-HR" b="1" dirty="0" err="1"/>
              <a:t>bean</a:t>
            </a:r>
            <a:r>
              <a:rPr lang="hr-HR" b="1" dirty="0"/>
              <a:t> </a:t>
            </a:r>
            <a:r>
              <a:rPr lang="hr-HR" b="1" dirty="0" err="1"/>
              <a:t>shell</a:t>
            </a:r>
            <a:endParaRPr lang="hr-HR" b="1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Tuzla, 12. – 13. 11. 2021.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4634" y="2179065"/>
            <a:ext cx="3643547" cy="37792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dirty="0" err="1" smtClean="0"/>
              <a:t>Particle</a:t>
            </a:r>
            <a:r>
              <a:rPr lang="hr-HR" dirty="0" smtClean="0"/>
              <a:t> </a:t>
            </a:r>
            <a:r>
              <a:rPr lang="hr-HR" dirty="0" err="1" smtClean="0"/>
              <a:t>size</a:t>
            </a:r>
            <a:endParaRPr lang="hr-HR" dirty="0"/>
          </a:p>
        </p:txBody>
      </p:sp>
      <p:graphicFrame>
        <p:nvGraphicFramePr>
          <p:cNvPr id="7" name="Rezervirano mjesto sadržaj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580114"/>
              </p:ext>
            </p:extLst>
          </p:nvPr>
        </p:nvGraphicFramePr>
        <p:xfrm>
          <a:off x="134910" y="2667442"/>
          <a:ext cx="4362994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7250">
                  <a:extLst>
                    <a:ext uri="{9D8B030D-6E8A-4147-A177-3AD203B41FA5}">
                      <a16:colId xmlns:a16="http://schemas.microsoft.com/office/drawing/2014/main" val="2392926748"/>
                    </a:ext>
                  </a:extLst>
                </a:gridCol>
                <a:gridCol w="1732872">
                  <a:extLst>
                    <a:ext uri="{9D8B030D-6E8A-4147-A177-3AD203B41FA5}">
                      <a16:colId xmlns:a16="http://schemas.microsoft.com/office/drawing/2014/main" val="381811225"/>
                    </a:ext>
                  </a:extLst>
                </a:gridCol>
                <a:gridCol w="1732872">
                  <a:extLst>
                    <a:ext uri="{9D8B030D-6E8A-4147-A177-3AD203B41FA5}">
                      <a16:colId xmlns:a16="http://schemas.microsoft.com/office/drawing/2014/main" val="4201712650"/>
                    </a:ext>
                  </a:extLst>
                </a:gridCol>
              </a:tblGrid>
              <a:tr h="364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err="1" smtClean="0">
                          <a:effectLst/>
                        </a:rPr>
                        <a:t>Sample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SSA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D[3,4]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079658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T0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</a:rPr>
                        <a:t>0.853 </a:t>
                      </a:r>
                      <a:r>
                        <a:rPr lang="hr-HR" sz="1800" dirty="0">
                          <a:effectLst/>
                        </a:rPr>
                        <a:t>± </a:t>
                      </a:r>
                      <a:r>
                        <a:rPr lang="hr-HR" sz="1800" dirty="0" smtClean="0">
                          <a:effectLst/>
                        </a:rPr>
                        <a:t>0.007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</a:rPr>
                        <a:t>12.827 </a:t>
                      </a:r>
                      <a:r>
                        <a:rPr lang="hr-HR" sz="1800" dirty="0">
                          <a:effectLst/>
                        </a:rPr>
                        <a:t>± </a:t>
                      </a:r>
                      <a:r>
                        <a:rPr lang="hr-HR" sz="1800" dirty="0" smtClean="0">
                          <a:effectLst/>
                        </a:rPr>
                        <a:t>0.115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7055920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TN5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</a:rPr>
                        <a:t>0.788 </a:t>
                      </a:r>
                      <a:r>
                        <a:rPr lang="hr-HR" sz="1800" dirty="0">
                          <a:effectLst/>
                        </a:rPr>
                        <a:t>± </a:t>
                      </a:r>
                      <a:r>
                        <a:rPr lang="hr-HR" sz="1800" dirty="0" smtClean="0">
                          <a:effectLst/>
                        </a:rPr>
                        <a:t>0.003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</a:rPr>
                        <a:t>15.186 </a:t>
                      </a:r>
                      <a:r>
                        <a:rPr lang="hr-HR" sz="1800" dirty="0">
                          <a:effectLst/>
                        </a:rPr>
                        <a:t>± </a:t>
                      </a:r>
                      <a:r>
                        <a:rPr lang="hr-HR" sz="1800" dirty="0" smtClean="0">
                          <a:effectLst/>
                        </a:rPr>
                        <a:t>0.171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9846470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TN10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</a:rPr>
                        <a:t>0.826 </a:t>
                      </a:r>
                      <a:r>
                        <a:rPr lang="hr-HR" sz="1800" dirty="0">
                          <a:effectLst/>
                        </a:rPr>
                        <a:t>± </a:t>
                      </a:r>
                      <a:r>
                        <a:rPr lang="hr-HR" sz="1800" dirty="0" smtClean="0">
                          <a:effectLst/>
                        </a:rPr>
                        <a:t>0.049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</a:rPr>
                        <a:t>17.457 </a:t>
                      </a:r>
                      <a:r>
                        <a:rPr lang="hr-HR" sz="1800" dirty="0">
                          <a:effectLst/>
                        </a:rPr>
                        <a:t>± </a:t>
                      </a:r>
                      <a:r>
                        <a:rPr lang="hr-HR" sz="1800" dirty="0" smtClean="0">
                          <a:effectLst/>
                        </a:rPr>
                        <a:t>0.347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900265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TN15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</a:rPr>
                        <a:t>0.686 </a:t>
                      </a:r>
                      <a:r>
                        <a:rPr lang="hr-HR" sz="1800" dirty="0">
                          <a:effectLst/>
                        </a:rPr>
                        <a:t>± </a:t>
                      </a:r>
                      <a:r>
                        <a:rPr lang="hr-HR" sz="1800" dirty="0" smtClean="0">
                          <a:effectLst/>
                        </a:rPr>
                        <a:t>0.001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</a:rPr>
                        <a:t>19.107 </a:t>
                      </a:r>
                      <a:r>
                        <a:rPr lang="hr-HR" sz="1800" dirty="0">
                          <a:effectLst/>
                        </a:rPr>
                        <a:t>± </a:t>
                      </a:r>
                      <a:r>
                        <a:rPr lang="hr-HR" sz="1800" dirty="0" smtClean="0">
                          <a:effectLst/>
                        </a:rPr>
                        <a:t>0.18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9310169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TT5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</a:rPr>
                        <a:t>0.817 </a:t>
                      </a:r>
                      <a:r>
                        <a:rPr lang="hr-HR" sz="1800" dirty="0">
                          <a:effectLst/>
                        </a:rPr>
                        <a:t>± </a:t>
                      </a:r>
                      <a:r>
                        <a:rPr lang="hr-HR" sz="1800" dirty="0" smtClean="0">
                          <a:effectLst/>
                        </a:rPr>
                        <a:t>0.01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</a:rPr>
                        <a:t>17.568 </a:t>
                      </a:r>
                      <a:r>
                        <a:rPr lang="hr-HR" sz="1800" dirty="0">
                          <a:effectLst/>
                        </a:rPr>
                        <a:t>± </a:t>
                      </a:r>
                      <a:r>
                        <a:rPr lang="hr-HR" sz="1800" dirty="0" smtClean="0">
                          <a:effectLst/>
                        </a:rPr>
                        <a:t>0.249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7763315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TT10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</a:rPr>
                        <a:t>0.715 </a:t>
                      </a:r>
                      <a:r>
                        <a:rPr lang="hr-HR" sz="1800" dirty="0">
                          <a:effectLst/>
                        </a:rPr>
                        <a:t>± </a:t>
                      </a:r>
                      <a:r>
                        <a:rPr lang="hr-HR" sz="1800" dirty="0" smtClean="0">
                          <a:effectLst/>
                        </a:rPr>
                        <a:t>0.003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</a:rPr>
                        <a:t>22.452 </a:t>
                      </a:r>
                      <a:r>
                        <a:rPr lang="hr-HR" sz="1800" dirty="0">
                          <a:effectLst/>
                        </a:rPr>
                        <a:t>± </a:t>
                      </a:r>
                      <a:r>
                        <a:rPr lang="hr-HR" sz="1800" dirty="0" smtClean="0">
                          <a:effectLst/>
                        </a:rPr>
                        <a:t>0.244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8545799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TT15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</a:rPr>
                        <a:t>0.801 </a:t>
                      </a:r>
                      <a:r>
                        <a:rPr lang="hr-HR" sz="1800" dirty="0">
                          <a:effectLst/>
                        </a:rPr>
                        <a:t>± </a:t>
                      </a:r>
                      <a:r>
                        <a:rPr lang="hr-HR" sz="1800" dirty="0" smtClean="0">
                          <a:effectLst/>
                        </a:rPr>
                        <a:t>0.011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</a:rPr>
                        <a:t>20.028 </a:t>
                      </a:r>
                      <a:r>
                        <a:rPr lang="hr-HR" sz="1800" dirty="0">
                          <a:effectLst/>
                        </a:rPr>
                        <a:t>± </a:t>
                      </a:r>
                      <a:r>
                        <a:rPr lang="hr-HR" sz="1800" dirty="0" smtClean="0">
                          <a:effectLst/>
                        </a:rPr>
                        <a:t>0.386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7566444"/>
                  </a:ext>
                </a:extLst>
              </a:tr>
            </a:tbl>
          </a:graphicData>
        </a:graphic>
      </p:graphicFrame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/>
          <a:srcRect b="7357"/>
          <a:stretch/>
        </p:blipFill>
        <p:spPr>
          <a:xfrm>
            <a:off x="4497904" y="2187788"/>
            <a:ext cx="4474852" cy="2840933"/>
          </a:xfrm>
          <a:prstGeom prst="rect">
            <a:avLst/>
          </a:prstGeom>
        </p:spPr>
      </p:pic>
      <p:sp>
        <p:nvSpPr>
          <p:cNvPr id="9" name="Rezervirano mjesto sadržaja 2"/>
          <p:cNvSpPr txBox="1">
            <a:spLocks/>
          </p:cNvSpPr>
          <p:nvPr/>
        </p:nvSpPr>
        <p:spPr>
          <a:xfrm>
            <a:off x="4913556" y="5236825"/>
            <a:ext cx="3643547" cy="3779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rgbClr val="00007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rgbClr val="00007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rgbClr val="00007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rgbClr val="00007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rgbClr val="00007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dirty="0" err="1" smtClean="0"/>
              <a:t>Texture</a:t>
            </a:r>
            <a:r>
              <a:rPr lang="hr-HR" dirty="0" smtClean="0"/>
              <a:t> - </a:t>
            </a:r>
            <a:r>
              <a:rPr lang="hr-HR" dirty="0" err="1" smtClean="0"/>
              <a:t>hardness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3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3837" y="221185"/>
            <a:ext cx="7886700" cy="1106073"/>
          </a:xfrm>
        </p:spPr>
        <p:txBody>
          <a:bodyPr/>
          <a:lstStyle/>
          <a:p>
            <a:r>
              <a:rPr lang="hr-HR" b="1" dirty="0" err="1"/>
              <a:t>Chocolate</a:t>
            </a:r>
            <a:r>
              <a:rPr lang="hr-HR" b="1" dirty="0"/>
              <a:t> </a:t>
            </a:r>
            <a:r>
              <a:rPr lang="hr-HR" b="1" dirty="0" err="1"/>
              <a:t>with</a:t>
            </a:r>
            <a:r>
              <a:rPr lang="hr-HR" b="1" dirty="0"/>
              <a:t> </a:t>
            </a:r>
            <a:r>
              <a:rPr lang="hr-HR" b="1" dirty="0" err="1"/>
              <a:t>cocoa</a:t>
            </a:r>
            <a:r>
              <a:rPr lang="hr-HR" b="1" dirty="0"/>
              <a:t> </a:t>
            </a:r>
            <a:r>
              <a:rPr lang="hr-HR" b="1" dirty="0" err="1"/>
              <a:t>bean</a:t>
            </a:r>
            <a:r>
              <a:rPr lang="hr-HR" b="1" dirty="0"/>
              <a:t> </a:t>
            </a:r>
            <a:r>
              <a:rPr lang="hr-HR" b="1" dirty="0" err="1"/>
              <a:t>shell</a:t>
            </a:r>
            <a:endParaRPr lang="hr-HR" b="1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Tuzla, 12. – 13. 11. 2021.</a:t>
            </a:r>
            <a:endParaRPr lang="hr-HR"/>
          </a:p>
        </p:txBody>
      </p:sp>
      <p:sp>
        <p:nvSpPr>
          <p:cNvPr id="9" name="Rezervirano mjesto sadržaja 2"/>
          <p:cNvSpPr txBox="1">
            <a:spLocks/>
          </p:cNvSpPr>
          <p:nvPr/>
        </p:nvSpPr>
        <p:spPr>
          <a:xfrm>
            <a:off x="420020" y="4692211"/>
            <a:ext cx="3643547" cy="152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rgbClr val="00007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rgbClr val="00007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rgbClr val="00007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rgbClr val="00007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rgbClr val="00007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dirty="0" err="1" smtClean="0"/>
              <a:t>Viscosity</a:t>
            </a:r>
            <a:r>
              <a:rPr lang="hr-HR" dirty="0" smtClean="0"/>
              <a:t> </a:t>
            </a:r>
            <a:r>
              <a:rPr lang="hr-HR" dirty="0" err="1" smtClean="0"/>
              <a:t>properties</a:t>
            </a:r>
            <a:r>
              <a:rPr lang="hr-HR" dirty="0" smtClean="0"/>
              <a:t>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r-HR" dirty="0" err="1" smtClean="0"/>
              <a:t>Casson</a:t>
            </a:r>
            <a:r>
              <a:rPr lang="hr-HR" dirty="0" smtClean="0"/>
              <a:t> </a:t>
            </a:r>
            <a:r>
              <a:rPr lang="hr-HR" dirty="0" err="1" smtClean="0"/>
              <a:t>viscosity</a:t>
            </a:r>
            <a:r>
              <a:rPr lang="hr-HR" dirty="0" smtClean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r-HR" dirty="0" err="1" smtClean="0"/>
              <a:t>Casson</a:t>
            </a:r>
            <a:r>
              <a:rPr lang="hr-HR" dirty="0" smtClean="0"/>
              <a:t> </a:t>
            </a:r>
            <a:r>
              <a:rPr lang="hr-HR" dirty="0" err="1" smtClean="0"/>
              <a:t>yield</a:t>
            </a:r>
            <a:r>
              <a:rPr lang="hr-HR" dirty="0" smtClean="0"/>
              <a:t> </a:t>
            </a:r>
            <a:r>
              <a:rPr lang="hr-HR" dirty="0" err="1" smtClean="0"/>
              <a:t>value</a:t>
            </a:r>
            <a:endParaRPr lang="hr-HR" dirty="0"/>
          </a:p>
        </p:txBody>
      </p:sp>
      <p:pic>
        <p:nvPicPr>
          <p:cNvPr id="12" name="Rezervirano mjesto sadržaja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9"/>
          <a:stretch/>
        </p:blipFill>
        <p:spPr bwMode="auto">
          <a:xfrm>
            <a:off x="0" y="956785"/>
            <a:ext cx="5234015" cy="2827145"/>
          </a:xfrm>
          <a:prstGeom prst="rect">
            <a:avLst/>
          </a:prstGeom>
          <a:noFill/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3"/>
          <a:srcRect b="10529"/>
          <a:stretch/>
        </p:blipFill>
        <p:spPr>
          <a:xfrm>
            <a:off x="4054197" y="3783930"/>
            <a:ext cx="4951437" cy="307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8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HRZZ </a:t>
            </a:r>
            <a:r>
              <a:rPr lang="hr-HR" b="1" dirty="0" err="1" smtClean="0"/>
              <a:t>Installation</a:t>
            </a:r>
            <a:r>
              <a:rPr lang="hr-HR" b="1" dirty="0" smtClean="0"/>
              <a:t> Research Project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2. 1. 2018 – 1. 1. 2023.</a:t>
            </a:r>
          </a:p>
          <a:p>
            <a:r>
              <a:rPr lang="hr-HR" dirty="0" err="1" smtClean="0"/>
              <a:t>Cocoa</a:t>
            </a:r>
            <a:r>
              <a:rPr lang="hr-HR" dirty="0" smtClean="0"/>
              <a:t> </a:t>
            </a:r>
            <a:r>
              <a:rPr lang="hr-HR" dirty="0" err="1" smtClean="0"/>
              <a:t>shell</a:t>
            </a:r>
            <a:endParaRPr lang="hr-HR" dirty="0" smtClean="0"/>
          </a:p>
          <a:p>
            <a:r>
              <a:rPr lang="hr-HR" dirty="0" err="1" smtClean="0"/>
              <a:t>Chocolate</a:t>
            </a:r>
            <a:endParaRPr lang="hr-HR" dirty="0" smtClean="0"/>
          </a:p>
          <a:p>
            <a:r>
              <a:rPr lang="hr-HR" dirty="0" err="1" smtClean="0"/>
              <a:t>Sweet</a:t>
            </a:r>
            <a:r>
              <a:rPr lang="hr-HR" dirty="0" smtClean="0"/>
              <a:t> </a:t>
            </a:r>
            <a:r>
              <a:rPr lang="hr-HR" dirty="0" err="1" smtClean="0"/>
              <a:t>spreads</a:t>
            </a:r>
            <a:endParaRPr lang="hr-HR" dirty="0" smtClean="0"/>
          </a:p>
          <a:p>
            <a:r>
              <a:rPr lang="hr-HR" dirty="0" smtClean="0"/>
              <a:t>Instant </a:t>
            </a:r>
            <a:r>
              <a:rPr lang="hr-HR" dirty="0" err="1" smtClean="0"/>
              <a:t>drinks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Tuzla, 12. – 13. 11. 2021.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533" y="1690689"/>
            <a:ext cx="2143125" cy="21431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309" y="4437063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Chocolate</a:t>
            </a:r>
            <a:r>
              <a:rPr lang="hr-HR" b="1" dirty="0" smtClean="0"/>
              <a:t> </a:t>
            </a:r>
            <a:r>
              <a:rPr lang="hr-HR" b="1" dirty="0" err="1" smtClean="0"/>
              <a:t>with</a:t>
            </a:r>
            <a:r>
              <a:rPr lang="hr-HR" b="1" dirty="0" smtClean="0"/>
              <a:t> </a:t>
            </a:r>
            <a:r>
              <a:rPr lang="hr-HR" b="1" dirty="0" err="1" smtClean="0"/>
              <a:t>cocoa</a:t>
            </a:r>
            <a:r>
              <a:rPr lang="hr-HR" b="1" dirty="0" smtClean="0"/>
              <a:t> </a:t>
            </a:r>
            <a:r>
              <a:rPr lang="hr-HR" b="1" dirty="0" err="1" smtClean="0"/>
              <a:t>bean</a:t>
            </a:r>
            <a:r>
              <a:rPr lang="hr-HR" b="1" dirty="0" smtClean="0"/>
              <a:t> </a:t>
            </a:r>
            <a:r>
              <a:rPr lang="hr-HR" b="1" dirty="0" err="1" smtClean="0"/>
              <a:t>shell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Tuzla, 12. – 13. 11. 2021.</a:t>
            </a:r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13792" t="15920" r="14520" b="4619"/>
          <a:stretch/>
        </p:blipFill>
        <p:spPr>
          <a:xfrm>
            <a:off x="77093" y="1307592"/>
            <a:ext cx="8957179" cy="5330963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1693888" y="6554919"/>
            <a:ext cx="6108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Molecules 2020, 25, 5470; doi:10.3390/molecules25225470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7991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Tuzla, 12. – 13. 11. 2021.</a:t>
            </a:r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Chocolate</a:t>
            </a:r>
            <a:r>
              <a:rPr lang="hr-HR" b="1" dirty="0"/>
              <a:t> </a:t>
            </a:r>
            <a:r>
              <a:rPr lang="hr-HR" b="1" dirty="0" err="1"/>
              <a:t>with</a:t>
            </a:r>
            <a:r>
              <a:rPr lang="hr-HR" b="1" dirty="0"/>
              <a:t> </a:t>
            </a:r>
            <a:r>
              <a:rPr lang="hr-HR" b="1" dirty="0" err="1"/>
              <a:t>cocoa</a:t>
            </a:r>
            <a:r>
              <a:rPr lang="hr-HR" b="1" dirty="0"/>
              <a:t> </a:t>
            </a:r>
            <a:r>
              <a:rPr lang="hr-HR" b="1" dirty="0" err="1"/>
              <a:t>bean</a:t>
            </a:r>
            <a:r>
              <a:rPr lang="hr-HR" b="1" dirty="0"/>
              <a:t> </a:t>
            </a:r>
            <a:r>
              <a:rPr lang="hr-HR" b="1" dirty="0" err="1"/>
              <a:t>shell</a:t>
            </a:r>
            <a:endParaRPr lang="hr-HR" b="1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066" t="14573" r="14656" b="4943"/>
          <a:stretch/>
        </p:blipFill>
        <p:spPr>
          <a:xfrm>
            <a:off x="345824" y="1228624"/>
            <a:ext cx="8452351" cy="5368577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2023672" y="6535149"/>
            <a:ext cx="69020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Molecules 2020, 25, 5470; doi:10.3390/molecules25225470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4964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Chocolate</a:t>
            </a:r>
            <a:r>
              <a:rPr lang="hr-HR" b="1" dirty="0"/>
              <a:t> </a:t>
            </a:r>
            <a:r>
              <a:rPr lang="hr-HR" b="1" dirty="0" err="1"/>
              <a:t>with</a:t>
            </a:r>
            <a:r>
              <a:rPr lang="hr-HR" b="1" dirty="0"/>
              <a:t> </a:t>
            </a:r>
            <a:r>
              <a:rPr lang="hr-HR" b="1" dirty="0" err="1"/>
              <a:t>cocoa</a:t>
            </a:r>
            <a:r>
              <a:rPr lang="hr-HR" b="1" dirty="0"/>
              <a:t> </a:t>
            </a:r>
            <a:r>
              <a:rPr lang="hr-HR" b="1" dirty="0" err="1"/>
              <a:t>bean</a:t>
            </a:r>
            <a:r>
              <a:rPr lang="hr-HR" b="1" dirty="0"/>
              <a:t> </a:t>
            </a:r>
            <a:r>
              <a:rPr lang="hr-HR" b="1" dirty="0" err="1"/>
              <a:t>shell</a:t>
            </a:r>
            <a:endParaRPr lang="hr-HR" b="1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813759"/>
              </p:ext>
            </p:extLst>
          </p:nvPr>
        </p:nvGraphicFramePr>
        <p:xfrm>
          <a:off x="530352" y="1965949"/>
          <a:ext cx="8183880" cy="381546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892044">
                  <a:extLst>
                    <a:ext uri="{9D8B030D-6E8A-4147-A177-3AD203B41FA5}">
                      <a16:colId xmlns:a16="http://schemas.microsoft.com/office/drawing/2014/main" val="1772584593"/>
                    </a:ext>
                  </a:extLst>
                </a:gridCol>
                <a:gridCol w="1964131">
                  <a:extLst>
                    <a:ext uri="{9D8B030D-6E8A-4147-A177-3AD203B41FA5}">
                      <a16:colId xmlns:a16="http://schemas.microsoft.com/office/drawing/2014/main" val="2406764048"/>
                    </a:ext>
                  </a:extLst>
                </a:gridCol>
                <a:gridCol w="1882292">
                  <a:extLst>
                    <a:ext uri="{9D8B030D-6E8A-4147-A177-3AD203B41FA5}">
                      <a16:colId xmlns:a16="http://schemas.microsoft.com/office/drawing/2014/main" val="1859240524"/>
                    </a:ext>
                  </a:extLst>
                </a:gridCol>
                <a:gridCol w="1625318">
                  <a:extLst>
                    <a:ext uri="{9D8B030D-6E8A-4147-A177-3AD203B41FA5}">
                      <a16:colId xmlns:a16="http://schemas.microsoft.com/office/drawing/2014/main" val="1999014368"/>
                    </a:ext>
                  </a:extLst>
                </a:gridCol>
                <a:gridCol w="1820095">
                  <a:extLst>
                    <a:ext uri="{9D8B030D-6E8A-4147-A177-3AD203B41FA5}">
                      <a16:colId xmlns:a16="http://schemas.microsoft.com/office/drawing/2014/main" val="3182309352"/>
                    </a:ext>
                  </a:extLst>
                </a:gridCol>
              </a:tblGrid>
              <a:tr h="2637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Sample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aseline="30000">
                          <a:effectLst/>
                        </a:rPr>
                        <a:t>44</a:t>
                      </a:r>
                      <a:r>
                        <a:rPr lang="en-US" sz="1800">
                          <a:effectLst/>
                        </a:rPr>
                        <a:t>Ca (mg/kg)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aseline="30000">
                          <a:effectLst/>
                        </a:rPr>
                        <a:t>24</a:t>
                      </a:r>
                      <a:r>
                        <a:rPr lang="en-US" sz="1800">
                          <a:effectLst/>
                        </a:rPr>
                        <a:t>Mg (mg/kg)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aseline="30000">
                          <a:effectLst/>
                        </a:rPr>
                        <a:t>56</a:t>
                      </a:r>
                      <a:r>
                        <a:rPr lang="en-US" sz="1800">
                          <a:effectLst/>
                        </a:rPr>
                        <a:t>Fe (mg/kg)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aseline="30000">
                          <a:effectLst/>
                        </a:rPr>
                        <a:t>57</a:t>
                      </a:r>
                      <a:r>
                        <a:rPr lang="en-US" sz="1800">
                          <a:effectLst/>
                        </a:rPr>
                        <a:t>Fe (mg/kg)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4359907"/>
                  </a:ext>
                </a:extLst>
              </a:tr>
              <a:tr h="2637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D0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540.34 ±  85.60</a:t>
                      </a:r>
                      <a:r>
                        <a:rPr lang="en-US" sz="1800" baseline="30000" dirty="0">
                          <a:effectLst/>
                        </a:rPr>
                        <a:t>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1155.27 ± 15.23</a:t>
                      </a:r>
                      <a:r>
                        <a:rPr lang="en-US" sz="1800" baseline="30000">
                          <a:effectLst/>
                        </a:rPr>
                        <a:t>c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202.93 ± 5.00</a:t>
                      </a:r>
                      <a:r>
                        <a:rPr lang="en-US" sz="1800" baseline="30000">
                          <a:effectLst/>
                        </a:rPr>
                        <a:t>c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205.17 ± 5.19</a:t>
                      </a:r>
                      <a:r>
                        <a:rPr lang="en-US" sz="1800" baseline="30000">
                          <a:effectLst/>
                        </a:rPr>
                        <a:t>c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6554861"/>
                  </a:ext>
                </a:extLst>
              </a:tr>
              <a:tr h="2637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DU5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652.65 ± 122.98</a:t>
                      </a:r>
                      <a:r>
                        <a:rPr lang="en-US" sz="1800" baseline="30000" dirty="0">
                          <a:effectLst/>
                        </a:rPr>
                        <a:t>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1193.20 ± 6.97</a:t>
                      </a:r>
                      <a:r>
                        <a:rPr lang="en-US" sz="1800" baseline="30000">
                          <a:effectLst/>
                        </a:rPr>
                        <a:t>d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293.83 ± 2.02</a:t>
                      </a:r>
                      <a:r>
                        <a:rPr lang="en-US" sz="1800" baseline="30000">
                          <a:effectLst/>
                        </a:rPr>
                        <a:t>e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298.37 ± 3.90</a:t>
                      </a:r>
                      <a:r>
                        <a:rPr lang="en-US" sz="1800" baseline="30000">
                          <a:effectLst/>
                        </a:rPr>
                        <a:t>f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4494410"/>
                  </a:ext>
                </a:extLst>
              </a:tr>
              <a:tr h="2637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DU10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867.41 ± 41.96</a:t>
                      </a:r>
                      <a:r>
                        <a:rPr lang="en-US" sz="1800" baseline="30000" dirty="0">
                          <a:effectLst/>
                        </a:rPr>
                        <a:t>b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1246.40 ± 8.97</a:t>
                      </a:r>
                      <a:r>
                        <a:rPr lang="en-US" sz="1800" baseline="30000">
                          <a:effectLst/>
                        </a:rPr>
                        <a:t>e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328.33 ± 5.09</a:t>
                      </a:r>
                      <a:r>
                        <a:rPr lang="en-US" sz="1800" baseline="30000">
                          <a:effectLst/>
                        </a:rPr>
                        <a:t>f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333.00 ± 4.85</a:t>
                      </a:r>
                      <a:r>
                        <a:rPr lang="en-US" sz="1800" baseline="30000">
                          <a:effectLst/>
                        </a:rPr>
                        <a:t>g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2697543"/>
                  </a:ext>
                </a:extLst>
              </a:tr>
              <a:tr h="2637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DU15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908.28 ± 12.08</a:t>
                      </a:r>
                      <a:r>
                        <a:rPr lang="en-US" sz="1800" baseline="30000" dirty="0">
                          <a:effectLst/>
                        </a:rPr>
                        <a:t>b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1313.01 ± 16.19</a:t>
                      </a:r>
                      <a:r>
                        <a:rPr lang="en-US" sz="1800" baseline="30000" dirty="0">
                          <a:effectLst/>
                        </a:rPr>
                        <a:t>g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333.50 ± 5.78</a:t>
                      </a:r>
                      <a:r>
                        <a:rPr lang="en-US" sz="1800" baseline="30000">
                          <a:effectLst/>
                        </a:rPr>
                        <a:t>f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338.53 ± 3.76</a:t>
                      </a:r>
                      <a:r>
                        <a:rPr lang="en-US" sz="1800" baseline="30000">
                          <a:effectLst/>
                        </a:rPr>
                        <a:t>g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3260311"/>
                  </a:ext>
                </a:extLst>
              </a:tr>
              <a:tr h="2637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DT5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912.39 ± 51.77</a:t>
                      </a:r>
                      <a:r>
                        <a:rPr lang="en-US" sz="1800" baseline="30000">
                          <a:effectLst/>
                        </a:rPr>
                        <a:t>b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1173.36 ± 28.37</a:t>
                      </a:r>
                      <a:r>
                        <a:rPr lang="en-US" sz="1800" baseline="30000" dirty="0">
                          <a:effectLst/>
                        </a:rPr>
                        <a:t>c,d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285.67 ± 6.34</a:t>
                      </a:r>
                      <a:r>
                        <a:rPr lang="en-US" sz="1800" baseline="30000">
                          <a:effectLst/>
                        </a:rPr>
                        <a:t>e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289.73 ± 4.50</a:t>
                      </a:r>
                      <a:r>
                        <a:rPr lang="en-US" sz="1800" baseline="30000">
                          <a:effectLst/>
                        </a:rPr>
                        <a:t>f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1397411"/>
                  </a:ext>
                </a:extLst>
              </a:tr>
              <a:tr h="2637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DT10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1035.90 ± 45.71</a:t>
                      </a:r>
                      <a:r>
                        <a:rPr lang="en-US" sz="1800" baseline="30000">
                          <a:effectLst/>
                        </a:rPr>
                        <a:t>b,c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1225.87 ± 7.97</a:t>
                      </a:r>
                      <a:r>
                        <a:rPr lang="en-US" sz="1800" baseline="30000" dirty="0">
                          <a:effectLst/>
                        </a:rPr>
                        <a:t>e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290.83 ± 1.68</a:t>
                      </a:r>
                      <a:r>
                        <a:rPr lang="en-US" sz="1800" baseline="30000">
                          <a:effectLst/>
                        </a:rPr>
                        <a:t>e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297.77 ± 1.06</a:t>
                      </a:r>
                      <a:r>
                        <a:rPr lang="en-US" sz="1800" baseline="30000">
                          <a:effectLst/>
                        </a:rPr>
                        <a:t>f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3141309"/>
                  </a:ext>
                </a:extLst>
              </a:tr>
              <a:tr h="2637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DT15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1144.39 ± 28.22</a:t>
                      </a:r>
                      <a:r>
                        <a:rPr lang="en-US" sz="1800" baseline="30000">
                          <a:effectLst/>
                        </a:rPr>
                        <a:t>c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1279.24 ± 12.35</a:t>
                      </a:r>
                      <a:r>
                        <a:rPr lang="en-US" sz="1800" baseline="30000" dirty="0">
                          <a:effectLst/>
                        </a:rPr>
                        <a:t>f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364.33 ± 6.30</a:t>
                      </a:r>
                      <a:r>
                        <a:rPr lang="en-US" sz="1800" baseline="30000" dirty="0">
                          <a:effectLst/>
                        </a:rPr>
                        <a:t>g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369.00 ± 8.08</a:t>
                      </a:r>
                      <a:r>
                        <a:rPr lang="en-US" sz="1800" baseline="30000">
                          <a:effectLst/>
                        </a:rPr>
                        <a:t>h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4353746"/>
                  </a:ext>
                </a:extLst>
              </a:tr>
              <a:tr h="2637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M0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1855.49 ± 91.29</a:t>
                      </a:r>
                      <a:r>
                        <a:rPr lang="en-US" sz="1800" baseline="30000">
                          <a:effectLst/>
                        </a:rPr>
                        <a:t>d,e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639.34 ± 12.17</a:t>
                      </a:r>
                      <a:r>
                        <a:rPr lang="en-US" sz="1800" baseline="30000">
                          <a:effectLst/>
                        </a:rPr>
                        <a:t>a,b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90.13 ± 1.45</a:t>
                      </a:r>
                      <a:r>
                        <a:rPr lang="en-US" sz="1800" baseline="30000" dirty="0">
                          <a:effectLst/>
                        </a:rPr>
                        <a:t>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90.55 ± 1.65</a:t>
                      </a:r>
                      <a:r>
                        <a:rPr lang="en-US" sz="1800" baseline="30000">
                          <a:effectLst/>
                        </a:rPr>
                        <a:t>a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6421500"/>
                  </a:ext>
                </a:extLst>
              </a:tr>
              <a:tr h="2637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MU2.5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1802.37 ± 221.42</a:t>
                      </a:r>
                      <a:r>
                        <a:rPr lang="en-US" sz="1800" baseline="30000">
                          <a:effectLst/>
                        </a:rPr>
                        <a:t>d,e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620.62 ± 11.34</a:t>
                      </a:r>
                      <a:r>
                        <a:rPr lang="en-US" sz="1800" baseline="30000">
                          <a:effectLst/>
                        </a:rPr>
                        <a:t>a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178.77 ± 2.26</a:t>
                      </a:r>
                      <a:r>
                        <a:rPr lang="en-US" sz="1800" baseline="30000" dirty="0">
                          <a:effectLst/>
                        </a:rPr>
                        <a:t>b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182.00 ± 2.65</a:t>
                      </a:r>
                      <a:r>
                        <a:rPr lang="en-US" sz="1800" baseline="30000">
                          <a:effectLst/>
                        </a:rPr>
                        <a:t>b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9516009"/>
                  </a:ext>
                </a:extLst>
              </a:tr>
              <a:tr h="2637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MU5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1955.02 ± 35.22</a:t>
                      </a:r>
                      <a:r>
                        <a:rPr lang="en-US" sz="1800" baseline="30000">
                          <a:effectLst/>
                        </a:rPr>
                        <a:t>e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642.17 ± 4.57</a:t>
                      </a:r>
                      <a:r>
                        <a:rPr lang="en-US" sz="1800" baseline="30000">
                          <a:effectLst/>
                        </a:rPr>
                        <a:t>a,b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209.90 ± 4.03</a:t>
                      </a:r>
                      <a:r>
                        <a:rPr lang="en-US" sz="1800" baseline="30000" dirty="0">
                          <a:effectLst/>
                        </a:rPr>
                        <a:t>c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217.17 ± 3.61</a:t>
                      </a:r>
                      <a:r>
                        <a:rPr lang="en-US" sz="1800" baseline="30000">
                          <a:effectLst/>
                        </a:rPr>
                        <a:t>d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5260588"/>
                  </a:ext>
                </a:extLst>
              </a:tr>
              <a:tr h="2637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MT2.5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1687.18 ± 6.02 </a:t>
                      </a:r>
                      <a:r>
                        <a:rPr lang="en-US" sz="1800" baseline="30000">
                          <a:effectLst/>
                        </a:rPr>
                        <a:t>d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620.55 ± 7.49</a:t>
                      </a:r>
                      <a:r>
                        <a:rPr lang="en-US" sz="1800" baseline="30000">
                          <a:effectLst/>
                        </a:rPr>
                        <a:t>a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174.50 ± 3.11</a:t>
                      </a:r>
                      <a:r>
                        <a:rPr lang="en-US" sz="1800" baseline="30000" dirty="0">
                          <a:effectLst/>
                        </a:rPr>
                        <a:t>b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177.40 ± 4.68</a:t>
                      </a:r>
                      <a:r>
                        <a:rPr lang="en-US" sz="1800" baseline="30000">
                          <a:effectLst/>
                        </a:rPr>
                        <a:t>b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8973754"/>
                  </a:ext>
                </a:extLst>
              </a:tr>
              <a:tr h="2637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MT5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1836.20 ± 59.51</a:t>
                      </a:r>
                      <a:r>
                        <a:rPr lang="en-US" sz="1800" baseline="30000">
                          <a:effectLst/>
                        </a:rPr>
                        <a:t>d,e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656.47 ± 11.05</a:t>
                      </a:r>
                      <a:r>
                        <a:rPr lang="en-US" sz="1800" baseline="30000">
                          <a:effectLst/>
                        </a:rPr>
                        <a:t>b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232.20 ± 3.14</a:t>
                      </a:r>
                      <a:r>
                        <a:rPr lang="en-US" sz="1800" baseline="30000" dirty="0">
                          <a:effectLst/>
                        </a:rPr>
                        <a:t>d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241.07 ± 4.82</a:t>
                      </a:r>
                      <a:r>
                        <a:rPr lang="en-US" sz="1800" baseline="30000" dirty="0">
                          <a:effectLst/>
                        </a:rPr>
                        <a:t>e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8045845"/>
                  </a:ext>
                </a:extLst>
              </a:tr>
            </a:tbl>
          </a:graphicData>
        </a:graphic>
      </p:graphicFrame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Tuzla, 12. – 13. 11. 2021.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87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18922" y="1549850"/>
            <a:ext cx="61157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r-Latn-R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Contents of toxic elements in chocolates with cocoa shell</a:t>
            </a:r>
            <a:endParaRPr kumimoji="0" lang="hr-HR" altLang="sr-Latn-R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Chocolate</a:t>
            </a:r>
            <a:r>
              <a:rPr lang="hr-HR" b="1" dirty="0"/>
              <a:t> </a:t>
            </a:r>
            <a:r>
              <a:rPr lang="hr-HR" b="1" dirty="0" err="1"/>
              <a:t>with</a:t>
            </a:r>
            <a:r>
              <a:rPr lang="hr-HR" b="1" dirty="0"/>
              <a:t> </a:t>
            </a:r>
            <a:r>
              <a:rPr lang="hr-HR" b="1" dirty="0" err="1"/>
              <a:t>cocoa</a:t>
            </a:r>
            <a:r>
              <a:rPr lang="hr-HR" b="1" dirty="0"/>
              <a:t> </a:t>
            </a:r>
            <a:r>
              <a:rPr lang="hr-HR" b="1" dirty="0" err="1"/>
              <a:t>bean</a:t>
            </a:r>
            <a:r>
              <a:rPr lang="hr-HR" b="1" dirty="0"/>
              <a:t> </a:t>
            </a:r>
            <a:r>
              <a:rPr lang="hr-HR" b="1" dirty="0" err="1"/>
              <a:t>shell</a:t>
            </a:r>
            <a:endParaRPr lang="hr-HR" b="1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781958"/>
              </p:ext>
            </p:extLst>
          </p:nvPr>
        </p:nvGraphicFramePr>
        <p:xfrm>
          <a:off x="118872" y="1952633"/>
          <a:ext cx="8906256" cy="230022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996696">
                  <a:extLst>
                    <a:ext uri="{9D8B030D-6E8A-4147-A177-3AD203B41FA5}">
                      <a16:colId xmlns:a16="http://schemas.microsoft.com/office/drawing/2014/main" val="1066775413"/>
                    </a:ext>
                  </a:extLst>
                </a:gridCol>
                <a:gridCol w="1810512">
                  <a:extLst>
                    <a:ext uri="{9D8B030D-6E8A-4147-A177-3AD203B41FA5}">
                      <a16:colId xmlns:a16="http://schemas.microsoft.com/office/drawing/2014/main" val="138979356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43506972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2489953870"/>
                    </a:ext>
                  </a:extLst>
                </a:gridCol>
                <a:gridCol w="1517904">
                  <a:extLst>
                    <a:ext uri="{9D8B030D-6E8A-4147-A177-3AD203B41FA5}">
                      <a16:colId xmlns:a16="http://schemas.microsoft.com/office/drawing/2014/main" val="3931229950"/>
                    </a:ext>
                  </a:extLst>
                </a:gridCol>
                <a:gridCol w="1362456">
                  <a:extLst>
                    <a:ext uri="{9D8B030D-6E8A-4147-A177-3AD203B41FA5}">
                      <a16:colId xmlns:a16="http://schemas.microsoft.com/office/drawing/2014/main" val="2175438569"/>
                    </a:ext>
                  </a:extLst>
                </a:gridCol>
              </a:tblGrid>
              <a:tr h="287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Sample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aseline="30000" dirty="0">
                          <a:effectLst/>
                        </a:rPr>
                        <a:t>60</a:t>
                      </a:r>
                      <a:r>
                        <a:rPr lang="en-US" sz="1600" dirty="0">
                          <a:effectLst/>
                        </a:rPr>
                        <a:t>Ni </a:t>
                      </a: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hr-HR" sz="1600" dirty="0" smtClean="0">
                          <a:effectLst/>
                        </a:rPr>
                        <a:t>m</a:t>
                      </a:r>
                      <a:r>
                        <a:rPr lang="en-US" sz="1600" dirty="0" smtClean="0">
                          <a:effectLst/>
                        </a:rPr>
                        <a:t>g/kg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aseline="30000" dirty="0">
                          <a:effectLst/>
                        </a:rPr>
                        <a:t>52</a:t>
                      </a:r>
                      <a:r>
                        <a:rPr lang="en-US" sz="1600" dirty="0">
                          <a:effectLst/>
                        </a:rPr>
                        <a:t>Cr </a:t>
                      </a: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hr-HR" sz="1600" dirty="0" smtClean="0">
                          <a:effectLst/>
                        </a:rPr>
                        <a:t>m</a:t>
                      </a:r>
                      <a:r>
                        <a:rPr lang="en-US" sz="1600" dirty="0" smtClean="0">
                          <a:effectLst/>
                        </a:rPr>
                        <a:t>g/kg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aseline="30000" dirty="0">
                          <a:effectLst/>
                        </a:rPr>
                        <a:t>208</a:t>
                      </a:r>
                      <a:r>
                        <a:rPr lang="en-US" sz="1600" dirty="0">
                          <a:effectLst/>
                        </a:rPr>
                        <a:t>Pb (µg/kg)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aseline="30000">
                          <a:effectLst/>
                        </a:rPr>
                        <a:t>111</a:t>
                      </a:r>
                      <a:r>
                        <a:rPr lang="en-US" sz="1600">
                          <a:effectLst/>
                        </a:rPr>
                        <a:t>Cd (µg/kg)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aseline="30000">
                          <a:effectLst/>
                        </a:rPr>
                        <a:t>238</a:t>
                      </a:r>
                      <a:r>
                        <a:rPr lang="en-US" sz="1600">
                          <a:effectLst/>
                        </a:rPr>
                        <a:t>U  (µg/kg)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6243342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D0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</a:t>
                      </a:r>
                      <a:r>
                        <a:rPr lang="hr-HR" sz="1600" dirty="0" smtClean="0">
                          <a:effectLst/>
                        </a:rPr>
                        <a:t>.</a:t>
                      </a:r>
                      <a:r>
                        <a:rPr lang="en-US" sz="1600" dirty="0" smtClean="0">
                          <a:effectLst/>
                        </a:rPr>
                        <a:t>59 </a:t>
                      </a:r>
                      <a:r>
                        <a:rPr lang="en-US" sz="1600" dirty="0">
                          <a:effectLst/>
                        </a:rPr>
                        <a:t>± </a:t>
                      </a:r>
                      <a:r>
                        <a:rPr lang="hr-HR" sz="1600" dirty="0" smtClean="0">
                          <a:effectLst/>
                        </a:rPr>
                        <a:t>0.0</a:t>
                      </a:r>
                      <a:r>
                        <a:rPr lang="en-US" sz="1600" dirty="0" smtClean="0">
                          <a:effectLst/>
                        </a:rPr>
                        <a:t>41</a:t>
                      </a:r>
                      <a:r>
                        <a:rPr lang="en-US" sz="1600" baseline="30000" dirty="0" smtClean="0">
                          <a:effectLst/>
                        </a:rPr>
                        <a:t>b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</a:t>
                      </a:r>
                      <a:r>
                        <a:rPr lang="hr-HR" sz="1600" dirty="0" smtClean="0">
                          <a:effectLst/>
                        </a:rPr>
                        <a:t>.</a:t>
                      </a:r>
                      <a:r>
                        <a:rPr lang="en-US" sz="1600" dirty="0" smtClean="0">
                          <a:effectLst/>
                        </a:rPr>
                        <a:t>96 </a:t>
                      </a:r>
                      <a:r>
                        <a:rPr lang="en-US" sz="1600" dirty="0">
                          <a:effectLst/>
                        </a:rPr>
                        <a:t>± </a:t>
                      </a:r>
                      <a:r>
                        <a:rPr lang="hr-HR" sz="1600" dirty="0" smtClean="0">
                          <a:effectLst/>
                        </a:rPr>
                        <a:t>0.0</a:t>
                      </a:r>
                      <a:r>
                        <a:rPr lang="en-US" sz="1600" dirty="0" smtClean="0">
                          <a:effectLst/>
                        </a:rPr>
                        <a:t>85</a:t>
                      </a:r>
                      <a:r>
                        <a:rPr lang="en-US" sz="1600" baseline="30000" dirty="0" smtClean="0">
                          <a:effectLst/>
                        </a:rPr>
                        <a:t>b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44.41 ± 3.82</a:t>
                      </a:r>
                      <a:r>
                        <a:rPr lang="en-US" sz="1600" baseline="30000">
                          <a:effectLst/>
                        </a:rPr>
                        <a:t>b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18.95 ± 0.34</a:t>
                      </a:r>
                      <a:r>
                        <a:rPr lang="en-US" sz="1600" baseline="30000">
                          <a:effectLst/>
                        </a:rPr>
                        <a:t>b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&lt;LD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0945200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DU5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</a:t>
                      </a:r>
                      <a:r>
                        <a:rPr lang="hr-HR" sz="1600" dirty="0" smtClean="0">
                          <a:effectLst/>
                        </a:rPr>
                        <a:t>.</a:t>
                      </a:r>
                      <a:r>
                        <a:rPr lang="en-US" sz="1600" dirty="0" smtClean="0">
                          <a:effectLst/>
                        </a:rPr>
                        <a:t>73 </a:t>
                      </a:r>
                      <a:r>
                        <a:rPr lang="en-US" sz="1600" dirty="0">
                          <a:effectLst/>
                        </a:rPr>
                        <a:t>± </a:t>
                      </a:r>
                      <a:r>
                        <a:rPr lang="hr-HR" sz="1600" dirty="0" smtClean="0">
                          <a:effectLst/>
                        </a:rPr>
                        <a:t>0.</a:t>
                      </a:r>
                      <a:r>
                        <a:rPr lang="en-US" sz="1600" dirty="0" smtClean="0">
                          <a:effectLst/>
                        </a:rPr>
                        <a:t>119</a:t>
                      </a:r>
                      <a:r>
                        <a:rPr lang="en-US" sz="1600" baseline="30000" dirty="0" smtClean="0">
                          <a:effectLst/>
                        </a:rPr>
                        <a:t>e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</a:t>
                      </a:r>
                      <a:r>
                        <a:rPr lang="hr-HR" sz="1600" dirty="0" smtClean="0">
                          <a:effectLst/>
                        </a:rPr>
                        <a:t>.</a:t>
                      </a:r>
                      <a:r>
                        <a:rPr lang="en-US" sz="1600" dirty="0" smtClean="0">
                          <a:effectLst/>
                        </a:rPr>
                        <a:t>83 </a:t>
                      </a:r>
                      <a:r>
                        <a:rPr lang="en-US" sz="1600" dirty="0">
                          <a:effectLst/>
                        </a:rPr>
                        <a:t>± </a:t>
                      </a:r>
                      <a:r>
                        <a:rPr lang="hr-HR" sz="1600" dirty="0" smtClean="0">
                          <a:effectLst/>
                        </a:rPr>
                        <a:t>0.</a:t>
                      </a:r>
                      <a:r>
                        <a:rPr lang="en-US" sz="1600" dirty="0" smtClean="0">
                          <a:effectLst/>
                        </a:rPr>
                        <a:t>144</a:t>
                      </a:r>
                      <a:r>
                        <a:rPr lang="en-US" sz="1600" baseline="30000" dirty="0" smtClean="0">
                          <a:effectLst/>
                        </a:rPr>
                        <a:t>e,f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99.84 ± 0.81</a:t>
                      </a:r>
                      <a:r>
                        <a:rPr lang="en-US" sz="1600" baseline="30000">
                          <a:effectLst/>
                        </a:rPr>
                        <a:t>e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48.52 ± 1.40</a:t>
                      </a:r>
                      <a:r>
                        <a:rPr lang="en-US" sz="1600" baseline="30000">
                          <a:effectLst/>
                        </a:rPr>
                        <a:t>d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0.29 ± 0.00</a:t>
                      </a:r>
                      <a:r>
                        <a:rPr lang="en-US" sz="1600" baseline="30000">
                          <a:effectLst/>
                        </a:rPr>
                        <a:t>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4250343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DU10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</a:t>
                      </a:r>
                      <a:r>
                        <a:rPr lang="hr-HR" sz="1600" dirty="0" smtClean="0">
                          <a:effectLst/>
                        </a:rPr>
                        <a:t>.</a:t>
                      </a:r>
                      <a:r>
                        <a:rPr lang="en-US" sz="1600" dirty="0" smtClean="0">
                          <a:effectLst/>
                        </a:rPr>
                        <a:t>76 </a:t>
                      </a:r>
                      <a:r>
                        <a:rPr lang="en-US" sz="1600" dirty="0">
                          <a:effectLst/>
                        </a:rPr>
                        <a:t>± </a:t>
                      </a:r>
                      <a:r>
                        <a:rPr lang="hr-HR" sz="1600" dirty="0" smtClean="0">
                          <a:effectLst/>
                        </a:rPr>
                        <a:t>0.</a:t>
                      </a:r>
                      <a:r>
                        <a:rPr lang="en-US" sz="1600" dirty="0" smtClean="0">
                          <a:effectLst/>
                        </a:rPr>
                        <a:t>148</a:t>
                      </a:r>
                      <a:r>
                        <a:rPr lang="en-US" sz="1600" baseline="30000" dirty="0" smtClean="0">
                          <a:effectLst/>
                        </a:rPr>
                        <a:t>g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12</a:t>
                      </a:r>
                      <a:r>
                        <a:rPr lang="hr-HR" sz="1600" dirty="0" smtClean="0">
                          <a:effectLst/>
                        </a:rPr>
                        <a:t>.</a:t>
                      </a:r>
                      <a:r>
                        <a:rPr lang="en-US" sz="1600" dirty="0" smtClean="0">
                          <a:effectLst/>
                        </a:rPr>
                        <a:t>89 </a:t>
                      </a:r>
                      <a:r>
                        <a:rPr lang="en-US" sz="1600" dirty="0">
                          <a:effectLst/>
                        </a:rPr>
                        <a:t>± </a:t>
                      </a:r>
                      <a:r>
                        <a:rPr lang="hr-HR" sz="1600" dirty="0" smtClean="0">
                          <a:effectLst/>
                        </a:rPr>
                        <a:t>0.</a:t>
                      </a:r>
                      <a:r>
                        <a:rPr lang="en-US" sz="1600" dirty="0" smtClean="0">
                          <a:effectLst/>
                        </a:rPr>
                        <a:t>128</a:t>
                      </a:r>
                      <a:r>
                        <a:rPr lang="en-US" sz="1600" baseline="30000" dirty="0" smtClean="0">
                          <a:effectLst/>
                        </a:rPr>
                        <a:t>h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139.17 ± 3.63</a:t>
                      </a:r>
                      <a:r>
                        <a:rPr lang="en-US" sz="1600" baseline="30000">
                          <a:effectLst/>
                        </a:rPr>
                        <a:t>f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74.71 ± 1.34</a:t>
                      </a:r>
                      <a:r>
                        <a:rPr lang="en-US" sz="1600" baseline="30000">
                          <a:effectLst/>
                        </a:rPr>
                        <a:t>e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2.24 ± 0.63</a:t>
                      </a:r>
                      <a:r>
                        <a:rPr lang="en-US" sz="1600" baseline="30000">
                          <a:effectLst/>
                        </a:rPr>
                        <a:t>b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2083145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DU15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</a:t>
                      </a:r>
                      <a:r>
                        <a:rPr lang="hr-HR" sz="1600" dirty="0" smtClean="0">
                          <a:effectLst/>
                        </a:rPr>
                        <a:t>.</a:t>
                      </a:r>
                      <a:r>
                        <a:rPr lang="en-US" sz="1600" dirty="0" smtClean="0">
                          <a:effectLst/>
                        </a:rPr>
                        <a:t>67 </a:t>
                      </a:r>
                      <a:r>
                        <a:rPr lang="en-US" sz="1600" dirty="0">
                          <a:effectLst/>
                        </a:rPr>
                        <a:t>± </a:t>
                      </a:r>
                      <a:r>
                        <a:rPr lang="hr-HR" sz="1600" dirty="0" smtClean="0">
                          <a:effectLst/>
                        </a:rPr>
                        <a:t>0.0</a:t>
                      </a:r>
                      <a:r>
                        <a:rPr lang="en-US" sz="1600" dirty="0" smtClean="0">
                          <a:effectLst/>
                        </a:rPr>
                        <a:t>65</a:t>
                      </a:r>
                      <a:r>
                        <a:rPr lang="en-US" sz="1600" baseline="30000" dirty="0" smtClean="0">
                          <a:effectLst/>
                        </a:rPr>
                        <a:t>g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12</a:t>
                      </a:r>
                      <a:r>
                        <a:rPr lang="hr-HR" sz="1600" dirty="0" smtClean="0">
                          <a:effectLst/>
                        </a:rPr>
                        <a:t>.</a:t>
                      </a:r>
                      <a:r>
                        <a:rPr lang="en-US" sz="1600" dirty="0" smtClean="0">
                          <a:effectLst/>
                        </a:rPr>
                        <a:t>52 </a:t>
                      </a:r>
                      <a:r>
                        <a:rPr lang="en-US" sz="1600" dirty="0">
                          <a:effectLst/>
                        </a:rPr>
                        <a:t>± </a:t>
                      </a:r>
                      <a:r>
                        <a:rPr lang="hr-HR" sz="1600" dirty="0" smtClean="0">
                          <a:effectLst/>
                        </a:rPr>
                        <a:t>0.</a:t>
                      </a:r>
                      <a:r>
                        <a:rPr lang="en-US" sz="1600" dirty="0" smtClean="0">
                          <a:effectLst/>
                        </a:rPr>
                        <a:t>249</a:t>
                      </a:r>
                      <a:r>
                        <a:rPr lang="en-US" sz="1600" baseline="30000" dirty="0" smtClean="0">
                          <a:effectLst/>
                        </a:rPr>
                        <a:t>h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194.10 ± 2.50</a:t>
                      </a:r>
                      <a:r>
                        <a:rPr lang="en-US" sz="1600" baseline="30000">
                          <a:effectLst/>
                        </a:rPr>
                        <a:t>h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101.73 ± 1.46</a:t>
                      </a:r>
                      <a:r>
                        <a:rPr lang="en-US" sz="1600" baseline="30000">
                          <a:effectLst/>
                        </a:rPr>
                        <a:t>g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6.32 ± 0.55</a:t>
                      </a:r>
                      <a:r>
                        <a:rPr lang="en-US" sz="1600" baseline="30000">
                          <a:effectLst/>
                        </a:rPr>
                        <a:t>c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5551767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DT5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</a:t>
                      </a:r>
                      <a:r>
                        <a:rPr lang="hr-HR" sz="1600" dirty="0" smtClean="0">
                          <a:effectLst/>
                        </a:rPr>
                        <a:t>.</a:t>
                      </a:r>
                      <a:r>
                        <a:rPr lang="en-US" sz="1600" dirty="0" smtClean="0">
                          <a:effectLst/>
                        </a:rPr>
                        <a:t>77 </a:t>
                      </a:r>
                      <a:r>
                        <a:rPr lang="en-US" sz="1600" dirty="0">
                          <a:effectLst/>
                        </a:rPr>
                        <a:t>± </a:t>
                      </a:r>
                      <a:r>
                        <a:rPr lang="hr-HR" sz="1600" dirty="0" smtClean="0">
                          <a:effectLst/>
                        </a:rPr>
                        <a:t>0.</a:t>
                      </a:r>
                      <a:r>
                        <a:rPr lang="en-US" sz="1600" dirty="0" smtClean="0">
                          <a:effectLst/>
                        </a:rPr>
                        <a:t>111</a:t>
                      </a:r>
                      <a:r>
                        <a:rPr lang="en-US" sz="1600" baseline="30000" dirty="0" smtClean="0">
                          <a:effectLst/>
                        </a:rPr>
                        <a:t>e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11</a:t>
                      </a:r>
                      <a:r>
                        <a:rPr lang="hr-HR" sz="1600" dirty="0" smtClean="0">
                          <a:effectLst/>
                        </a:rPr>
                        <a:t>.</a:t>
                      </a:r>
                      <a:r>
                        <a:rPr lang="en-US" sz="1600" dirty="0" smtClean="0">
                          <a:effectLst/>
                        </a:rPr>
                        <a:t>10 </a:t>
                      </a:r>
                      <a:r>
                        <a:rPr lang="en-US" sz="1600" dirty="0">
                          <a:effectLst/>
                        </a:rPr>
                        <a:t>± </a:t>
                      </a:r>
                      <a:r>
                        <a:rPr lang="hr-HR" sz="1600" dirty="0" smtClean="0">
                          <a:effectLst/>
                        </a:rPr>
                        <a:t>0.</a:t>
                      </a:r>
                      <a:r>
                        <a:rPr lang="en-US" sz="1600" dirty="0" smtClean="0">
                          <a:effectLst/>
                        </a:rPr>
                        <a:t>259</a:t>
                      </a:r>
                      <a:r>
                        <a:rPr lang="en-US" sz="1600" baseline="30000" dirty="0" smtClean="0">
                          <a:effectLst/>
                        </a:rPr>
                        <a:t>f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91.50 ± 1.71</a:t>
                      </a:r>
                      <a:r>
                        <a:rPr lang="en-US" sz="1600" baseline="30000" dirty="0">
                          <a:effectLst/>
                        </a:rPr>
                        <a:t>d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49.50 ± 1.44</a:t>
                      </a:r>
                      <a:r>
                        <a:rPr lang="en-US" sz="1600" baseline="30000">
                          <a:effectLst/>
                        </a:rPr>
                        <a:t>d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&lt;LD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1502578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DT10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</a:t>
                      </a:r>
                      <a:r>
                        <a:rPr lang="hr-HR" sz="1600" dirty="0" smtClean="0">
                          <a:effectLst/>
                        </a:rPr>
                        <a:t>.</a:t>
                      </a:r>
                      <a:r>
                        <a:rPr lang="en-US" sz="1600" dirty="0" smtClean="0">
                          <a:effectLst/>
                        </a:rPr>
                        <a:t>65 </a:t>
                      </a:r>
                      <a:r>
                        <a:rPr lang="en-US" sz="1600" dirty="0">
                          <a:effectLst/>
                        </a:rPr>
                        <a:t>± </a:t>
                      </a:r>
                      <a:r>
                        <a:rPr lang="hr-HR" sz="1600" dirty="0" smtClean="0">
                          <a:effectLst/>
                        </a:rPr>
                        <a:t>0.0</a:t>
                      </a:r>
                      <a:r>
                        <a:rPr lang="en-US" sz="1600" dirty="0" smtClean="0">
                          <a:effectLst/>
                        </a:rPr>
                        <a:t>90</a:t>
                      </a:r>
                      <a:r>
                        <a:rPr lang="en-US" sz="1600" baseline="30000" dirty="0" smtClean="0">
                          <a:effectLst/>
                        </a:rPr>
                        <a:t>e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</a:t>
                      </a:r>
                      <a:r>
                        <a:rPr lang="hr-HR" sz="1600" dirty="0" smtClean="0">
                          <a:effectLst/>
                        </a:rPr>
                        <a:t>.</a:t>
                      </a:r>
                      <a:r>
                        <a:rPr lang="en-US" sz="1600" dirty="0" smtClean="0">
                          <a:effectLst/>
                        </a:rPr>
                        <a:t>67 </a:t>
                      </a:r>
                      <a:r>
                        <a:rPr lang="en-US" sz="1600" dirty="0">
                          <a:effectLst/>
                        </a:rPr>
                        <a:t>± </a:t>
                      </a:r>
                      <a:r>
                        <a:rPr lang="hr-HR" sz="1600" dirty="0" smtClean="0">
                          <a:effectLst/>
                        </a:rPr>
                        <a:t>0.0</a:t>
                      </a:r>
                      <a:r>
                        <a:rPr lang="en-US" sz="1600" dirty="0" smtClean="0">
                          <a:effectLst/>
                        </a:rPr>
                        <a:t>66</a:t>
                      </a:r>
                      <a:r>
                        <a:rPr lang="en-US" sz="1600" baseline="30000" dirty="0" smtClean="0">
                          <a:effectLst/>
                        </a:rPr>
                        <a:t>d,e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140.90 ± 2.84</a:t>
                      </a:r>
                      <a:r>
                        <a:rPr lang="en-US" sz="1600" baseline="30000" dirty="0">
                          <a:effectLst/>
                        </a:rPr>
                        <a:t>f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79.17 ± 1.54</a:t>
                      </a:r>
                      <a:r>
                        <a:rPr lang="en-US" sz="1600" baseline="30000" dirty="0">
                          <a:effectLst/>
                        </a:rPr>
                        <a:t>f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3.19 ± 0.11</a:t>
                      </a:r>
                      <a:r>
                        <a:rPr lang="en-US" sz="1600" baseline="30000">
                          <a:effectLst/>
                        </a:rPr>
                        <a:t>b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6103121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DT15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</a:t>
                      </a:r>
                      <a:r>
                        <a:rPr lang="hr-HR" sz="1600" dirty="0" smtClean="0">
                          <a:effectLst/>
                        </a:rPr>
                        <a:t>.</a:t>
                      </a:r>
                      <a:r>
                        <a:rPr lang="en-US" sz="1600" dirty="0" smtClean="0">
                          <a:effectLst/>
                        </a:rPr>
                        <a:t>66 </a:t>
                      </a:r>
                      <a:r>
                        <a:rPr lang="en-US" sz="1600" dirty="0">
                          <a:effectLst/>
                        </a:rPr>
                        <a:t>± </a:t>
                      </a:r>
                      <a:r>
                        <a:rPr lang="hr-HR" sz="1600" dirty="0" smtClean="0">
                          <a:effectLst/>
                        </a:rPr>
                        <a:t>0.</a:t>
                      </a:r>
                      <a:r>
                        <a:rPr lang="en-US" sz="1600" dirty="0" smtClean="0">
                          <a:effectLst/>
                        </a:rPr>
                        <a:t>129</a:t>
                      </a:r>
                      <a:r>
                        <a:rPr lang="en-US" sz="1600" baseline="30000" dirty="0" smtClean="0">
                          <a:effectLst/>
                        </a:rPr>
                        <a:t>h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17</a:t>
                      </a:r>
                      <a:r>
                        <a:rPr lang="hr-HR" sz="1600" dirty="0" smtClean="0">
                          <a:effectLst/>
                        </a:rPr>
                        <a:t>.</a:t>
                      </a:r>
                      <a:r>
                        <a:rPr lang="en-US" sz="1600" dirty="0" smtClean="0">
                          <a:effectLst/>
                        </a:rPr>
                        <a:t>81 </a:t>
                      </a:r>
                      <a:r>
                        <a:rPr lang="en-US" sz="1600" dirty="0">
                          <a:effectLst/>
                        </a:rPr>
                        <a:t>± </a:t>
                      </a:r>
                      <a:r>
                        <a:rPr lang="hr-HR" sz="1600" dirty="0" smtClean="0">
                          <a:effectLst/>
                        </a:rPr>
                        <a:t>0.</a:t>
                      </a:r>
                      <a:r>
                        <a:rPr lang="en-US" sz="1600" dirty="0" smtClean="0">
                          <a:effectLst/>
                        </a:rPr>
                        <a:t>215</a:t>
                      </a:r>
                      <a:r>
                        <a:rPr lang="en-US" sz="1600" baseline="30000" dirty="0" smtClean="0">
                          <a:effectLst/>
                        </a:rPr>
                        <a:t>j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185.60 ± 8.21</a:t>
                      </a:r>
                      <a:r>
                        <a:rPr lang="en-US" sz="1600" baseline="30000" dirty="0">
                          <a:effectLst/>
                        </a:rPr>
                        <a:t>g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105.30 ± 1.19</a:t>
                      </a:r>
                      <a:r>
                        <a:rPr lang="en-US" sz="1600" baseline="30000" dirty="0">
                          <a:effectLst/>
                        </a:rPr>
                        <a:t>h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5.43 ± 0.83</a:t>
                      </a:r>
                      <a:r>
                        <a:rPr lang="en-US" sz="1600" baseline="30000" dirty="0">
                          <a:effectLst/>
                        </a:rPr>
                        <a:t>c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1831597"/>
                  </a:ext>
                </a:extLst>
              </a:tr>
            </a:tbl>
          </a:graphicData>
        </a:graphic>
      </p:graphicFrame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Tuzla, 12. – 13. 11. 2021.</a:t>
            </a:r>
            <a:endParaRPr lang="hr-HR"/>
          </a:p>
        </p:txBody>
      </p:sp>
      <p:sp>
        <p:nvSpPr>
          <p:cNvPr id="3" name="TekstniOkvir 2"/>
          <p:cNvSpPr txBox="1"/>
          <p:nvPr/>
        </p:nvSpPr>
        <p:spPr>
          <a:xfrm>
            <a:off x="6288973" y="4512302"/>
            <a:ext cx="139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solidFill>
                  <a:srgbClr val="002060"/>
                </a:solidFill>
              </a:rPr>
              <a:t>carcinogenic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4720964" y="4496074"/>
            <a:ext cx="1394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 smtClean="0">
                <a:solidFill>
                  <a:srgbClr val="002060"/>
                </a:solidFill>
              </a:rPr>
              <a:t>possibly</a:t>
            </a:r>
            <a:r>
              <a:rPr lang="hr-HR" dirty="0" smtClean="0">
                <a:solidFill>
                  <a:srgbClr val="002060"/>
                </a:solidFill>
              </a:rPr>
              <a:t> </a:t>
            </a:r>
            <a:r>
              <a:rPr lang="hr-HR" dirty="0" err="1" smtClean="0">
                <a:solidFill>
                  <a:srgbClr val="002060"/>
                </a:solidFill>
              </a:rPr>
              <a:t>carcinogenic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1150419" y="4496074"/>
            <a:ext cx="1394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 smtClean="0">
                <a:solidFill>
                  <a:srgbClr val="002060"/>
                </a:solidFill>
              </a:rPr>
              <a:t>possibly</a:t>
            </a:r>
            <a:r>
              <a:rPr lang="hr-HR" dirty="0" smtClean="0">
                <a:solidFill>
                  <a:srgbClr val="002060"/>
                </a:solidFill>
              </a:rPr>
              <a:t> </a:t>
            </a:r>
            <a:r>
              <a:rPr lang="hr-HR" dirty="0" err="1" smtClean="0">
                <a:solidFill>
                  <a:srgbClr val="002060"/>
                </a:solidFill>
              </a:rPr>
              <a:t>carcinogenic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1150419" y="5369377"/>
            <a:ext cx="161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002060"/>
                </a:solidFill>
              </a:rPr>
              <a:t>3.28 – 4.67 mg/kg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3028950" y="5336898"/>
            <a:ext cx="1511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002060"/>
                </a:solidFill>
              </a:rPr>
              <a:t>0.25 – 1.72 mg/kg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4710347" y="5369378"/>
            <a:ext cx="1511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002060"/>
                </a:solidFill>
              </a:rPr>
              <a:t>8.3 – 23.5 µg/kg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6171316" y="5369377"/>
            <a:ext cx="1511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002060"/>
                </a:solidFill>
              </a:rPr>
              <a:t>144 – 615 µg/kg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7672829" y="5371877"/>
            <a:ext cx="1511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002060"/>
                </a:solidFill>
              </a:rPr>
              <a:t>0.44 – 0.98 µg/kg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-87678" y="5369377"/>
            <a:ext cx="161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 smtClean="0">
                <a:solidFill>
                  <a:srgbClr val="002060"/>
                </a:solidFill>
              </a:rPr>
              <a:t>Bertoldi</a:t>
            </a:r>
            <a:r>
              <a:rPr lang="hr-HR" dirty="0" smtClean="0">
                <a:solidFill>
                  <a:srgbClr val="002060"/>
                </a:solidFill>
              </a:rPr>
              <a:t> </a:t>
            </a:r>
            <a:r>
              <a:rPr lang="hr-HR" dirty="0" err="1" smtClean="0">
                <a:solidFill>
                  <a:srgbClr val="002060"/>
                </a:solidFill>
              </a:rPr>
              <a:t>et</a:t>
            </a:r>
            <a:r>
              <a:rPr lang="hr-HR" dirty="0" smtClean="0">
                <a:solidFill>
                  <a:srgbClr val="002060"/>
                </a:solidFill>
              </a:rPr>
              <a:t> </a:t>
            </a:r>
            <a:r>
              <a:rPr lang="hr-HR" dirty="0" err="1" smtClean="0">
                <a:solidFill>
                  <a:srgbClr val="002060"/>
                </a:solidFill>
              </a:rPr>
              <a:t>al</a:t>
            </a:r>
            <a:r>
              <a:rPr lang="hr-HR" dirty="0" smtClean="0">
                <a:solidFill>
                  <a:srgbClr val="002060"/>
                </a:solidFill>
              </a:rPr>
              <a:t>. (2016)</a:t>
            </a:r>
            <a:endParaRPr lang="hr-H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18922" y="1549850"/>
            <a:ext cx="61157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r-Latn-R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Contents of toxic elements in chocolates with cocoa shell</a:t>
            </a:r>
            <a:endParaRPr kumimoji="0" lang="hr-HR" altLang="sr-Latn-R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Chocolate</a:t>
            </a:r>
            <a:r>
              <a:rPr lang="hr-HR" b="1" dirty="0"/>
              <a:t> </a:t>
            </a:r>
            <a:r>
              <a:rPr lang="hr-HR" b="1" dirty="0" err="1"/>
              <a:t>with</a:t>
            </a:r>
            <a:r>
              <a:rPr lang="hr-HR" b="1" dirty="0"/>
              <a:t> </a:t>
            </a:r>
            <a:r>
              <a:rPr lang="hr-HR" b="1" dirty="0" err="1"/>
              <a:t>cocoa</a:t>
            </a:r>
            <a:r>
              <a:rPr lang="hr-HR" b="1" dirty="0"/>
              <a:t> </a:t>
            </a:r>
            <a:r>
              <a:rPr lang="hr-HR" b="1" dirty="0" err="1"/>
              <a:t>bean</a:t>
            </a:r>
            <a:r>
              <a:rPr lang="hr-HR" b="1" dirty="0"/>
              <a:t> </a:t>
            </a:r>
            <a:r>
              <a:rPr lang="hr-HR" b="1" dirty="0" err="1"/>
              <a:t>shell</a:t>
            </a:r>
            <a:endParaRPr lang="hr-HR" b="1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778743"/>
              </p:ext>
            </p:extLst>
          </p:nvPr>
        </p:nvGraphicFramePr>
        <p:xfrm>
          <a:off x="82296" y="1987039"/>
          <a:ext cx="8906256" cy="172516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996696">
                  <a:extLst>
                    <a:ext uri="{9D8B030D-6E8A-4147-A177-3AD203B41FA5}">
                      <a16:colId xmlns:a16="http://schemas.microsoft.com/office/drawing/2014/main" val="1066775413"/>
                    </a:ext>
                  </a:extLst>
                </a:gridCol>
                <a:gridCol w="1810512">
                  <a:extLst>
                    <a:ext uri="{9D8B030D-6E8A-4147-A177-3AD203B41FA5}">
                      <a16:colId xmlns:a16="http://schemas.microsoft.com/office/drawing/2014/main" val="138979356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43506972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2489953870"/>
                    </a:ext>
                  </a:extLst>
                </a:gridCol>
                <a:gridCol w="1517904">
                  <a:extLst>
                    <a:ext uri="{9D8B030D-6E8A-4147-A177-3AD203B41FA5}">
                      <a16:colId xmlns:a16="http://schemas.microsoft.com/office/drawing/2014/main" val="3931229950"/>
                    </a:ext>
                  </a:extLst>
                </a:gridCol>
                <a:gridCol w="1362456">
                  <a:extLst>
                    <a:ext uri="{9D8B030D-6E8A-4147-A177-3AD203B41FA5}">
                      <a16:colId xmlns:a16="http://schemas.microsoft.com/office/drawing/2014/main" val="2175438569"/>
                    </a:ext>
                  </a:extLst>
                </a:gridCol>
              </a:tblGrid>
              <a:tr h="287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Sample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aseline="30000" dirty="0">
                          <a:effectLst/>
                        </a:rPr>
                        <a:t>60</a:t>
                      </a:r>
                      <a:r>
                        <a:rPr lang="en-US" sz="1600" dirty="0">
                          <a:effectLst/>
                        </a:rPr>
                        <a:t>Ni </a:t>
                      </a: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hr-HR" sz="1600" dirty="0" smtClean="0">
                          <a:effectLst/>
                        </a:rPr>
                        <a:t>m</a:t>
                      </a:r>
                      <a:r>
                        <a:rPr lang="en-US" sz="1600" dirty="0" smtClean="0">
                          <a:effectLst/>
                        </a:rPr>
                        <a:t>g/kg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aseline="30000" dirty="0">
                          <a:effectLst/>
                        </a:rPr>
                        <a:t>52</a:t>
                      </a:r>
                      <a:r>
                        <a:rPr lang="en-US" sz="1600" dirty="0">
                          <a:effectLst/>
                        </a:rPr>
                        <a:t>Cr </a:t>
                      </a: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hr-HR" sz="1600" dirty="0" smtClean="0">
                          <a:effectLst/>
                        </a:rPr>
                        <a:t>m</a:t>
                      </a:r>
                      <a:r>
                        <a:rPr lang="en-US" sz="1600" dirty="0" smtClean="0">
                          <a:effectLst/>
                        </a:rPr>
                        <a:t>g/kg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aseline="30000" dirty="0">
                          <a:effectLst/>
                        </a:rPr>
                        <a:t>208</a:t>
                      </a:r>
                      <a:r>
                        <a:rPr lang="en-US" sz="1600" dirty="0">
                          <a:effectLst/>
                        </a:rPr>
                        <a:t>Pb (µg/kg)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aseline="30000">
                          <a:effectLst/>
                        </a:rPr>
                        <a:t>111</a:t>
                      </a:r>
                      <a:r>
                        <a:rPr lang="en-US" sz="1600">
                          <a:effectLst/>
                        </a:rPr>
                        <a:t>Cd (µg/kg)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aseline="30000">
                          <a:effectLst/>
                        </a:rPr>
                        <a:t>238</a:t>
                      </a:r>
                      <a:r>
                        <a:rPr lang="en-US" sz="1600">
                          <a:effectLst/>
                        </a:rPr>
                        <a:t>U  (µg/kg)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6243342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M0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hr-H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hr-H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en-US" sz="1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hr-H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hr-H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26.48 ± 4.99</a:t>
                      </a:r>
                      <a:r>
                        <a:rPr lang="en-US" sz="14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5.05 ± 0.70</a:t>
                      </a:r>
                      <a:r>
                        <a:rPr lang="en-US" sz="14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&lt;LD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0945200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MU2.5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hr-H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hr-H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r>
                        <a:rPr lang="en-US" sz="1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hr-H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hr-H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</a:t>
                      </a:r>
                      <a:r>
                        <a:rPr lang="en-US" sz="1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c,d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45.02 ± 1.78</a:t>
                      </a:r>
                      <a:r>
                        <a:rPr lang="en-US" sz="14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19.89 ± 1.01</a:t>
                      </a:r>
                      <a:r>
                        <a:rPr lang="en-US" sz="14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&lt;LD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4250343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MU5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hr-H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hr-H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  <a:r>
                        <a:rPr lang="en-US" sz="1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hr-H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hr-H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425</a:t>
                      </a:r>
                      <a:r>
                        <a:rPr lang="en-US" sz="1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72.39 ± 0.81</a:t>
                      </a:r>
                      <a:r>
                        <a:rPr lang="en-US" sz="14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32.99 ± 1.15</a:t>
                      </a:r>
                      <a:r>
                        <a:rPr lang="en-US" sz="14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&lt;LD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2083145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MT2.5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hr-H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hr-H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r>
                        <a:rPr lang="en-US" sz="1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hr-H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hr-H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lang="en-US" sz="1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46.92 ± 3.56</a:t>
                      </a:r>
                      <a:r>
                        <a:rPr lang="en-US" sz="14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19.42 ± 1.32</a:t>
                      </a:r>
                      <a:r>
                        <a:rPr lang="en-US" sz="14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&lt;LD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5551767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MT5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hr-H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hr-H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</a:t>
                      </a:r>
                      <a:r>
                        <a:rPr lang="en-US" sz="1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hr-H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hr-H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</a:t>
                      </a:r>
                      <a:r>
                        <a:rPr lang="en-US" sz="1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72.35 ± 2.96</a:t>
                      </a:r>
                      <a:r>
                        <a:rPr lang="en-US" sz="14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33.94 ± 1.46</a:t>
                      </a:r>
                      <a:r>
                        <a:rPr lang="en-US" sz="14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&lt;LD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1502578"/>
                  </a:ext>
                </a:extLst>
              </a:tr>
            </a:tbl>
          </a:graphicData>
        </a:graphic>
      </p:graphicFrame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Tuzla, 12. – 13. 11. 2021.</a:t>
            </a:r>
            <a:endParaRPr lang="hr-HR"/>
          </a:p>
        </p:txBody>
      </p:sp>
      <p:sp>
        <p:nvSpPr>
          <p:cNvPr id="3" name="TekstniOkvir 2"/>
          <p:cNvSpPr txBox="1"/>
          <p:nvPr/>
        </p:nvSpPr>
        <p:spPr>
          <a:xfrm>
            <a:off x="6288973" y="4512302"/>
            <a:ext cx="139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solidFill>
                  <a:srgbClr val="002060"/>
                </a:solidFill>
              </a:rPr>
              <a:t>carcinogenic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4720964" y="4496074"/>
            <a:ext cx="1394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 smtClean="0">
                <a:solidFill>
                  <a:srgbClr val="002060"/>
                </a:solidFill>
              </a:rPr>
              <a:t>possibly</a:t>
            </a:r>
            <a:r>
              <a:rPr lang="hr-HR" dirty="0" smtClean="0">
                <a:solidFill>
                  <a:srgbClr val="002060"/>
                </a:solidFill>
              </a:rPr>
              <a:t> </a:t>
            </a:r>
            <a:r>
              <a:rPr lang="hr-HR" dirty="0" err="1" smtClean="0">
                <a:solidFill>
                  <a:srgbClr val="002060"/>
                </a:solidFill>
              </a:rPr>
              <a:t>carcinogenic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1150419" y="4496074"/>
            <a:ext cx="1394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 smtClean="0">
                <a:solidFill>
                  <a:srgbClr val="002060"/>
                </a:solidFill>
              </a:rPr>
              <a:t>possibly</a:t>
            </a:r>
            <a:r>
              <a:rPr lang="hr-HR" dirty="0" smtClean="0">
                <a:solidFill>
                  <a:srgbClr val="002060"/>
                </a:solidFill>
              </a:rPr>
              <a:t> </a:t>
            </a:r>
            <a:r>
              <a:rPr lang="hr-HR" dirty="0" err="1" smtClean="0">
                <a:solidFill>
                  <a:srgbClr val="002060"/>
                </a:solidFill>
              </a:rPr>
              <a:t>carcinogenic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1150419" y="5369377"/>
            <a:ext cx="161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002060"/>
                </a:solidFill>
              </a:rPr>
              <a:t>3.28 – 4.67 mg/kg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3028950" y="5336898"/>
            <a:ext cx="1511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002060"/>
                </a:solidFill>
              </a:rPr>
              <a:t>0.25 – 1.72 mg/kg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4710347" y="5369378"/>
            <a:ext cx="1511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002060"/>
                </a:solidFill>
              </a:rPr>
              <a:t>8.3 – 23.5 µg/kg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6171316" y="5369377"/>
            <a:ext cx="1511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002060"/>
                </a:solidFill>
              </a:rPr>
              <a:t>144 – 615 µg/kg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7672829" y="5371877"/>
            <a:ext cx="1511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002060"/>
                </a:solidFill>
              </a:rPr>
              <a:t>0.44 – 0.98 µg/kg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-87678" y="5369377"/>
            <a:ext cx="161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 smtClean="0">
                <a:solidFill>
                  <a:srgbClr val="002060"/>
                </a:solidFill>
              </a:rPr>
              <a:t>Bertoldi</a:t>
            </a:r>
            <a:r>
              <a:rPr lang="hr-HR" dirty="0" smtClean="0">
                <a:solidFill>
                  <a:srgbClr val="002060"/>
                </a:solidFill>
              </a:rPr>
              <a:t> </a:t>
            </a:r>
            <a:r>
              <a:rPr lang="hr-HR" dirty="0" err="1" smtClean="0">
                <a:solidFill>
                  <a:srgbClr val="002060"/>
                </a:solidFill>
              </a:rPr>
              <a:t>et</a:t>
            </a:r>
            <a:r>
              <a:rPr lang="hr-HR" dirty="0" smtClean="0">
                <a:solidFill>
                  <a:srgbClr val="002060"/>
                </a:solidFill>
              </a:rPr>
              <a:t> </a:t>
            </a:r>
            <a:r>
              <a:rPr lang="hr-HR" dirty="0" err="1" smtClean="0">
                <a:solidFill>
                  <a:srgbClr val="002060"/>
                </a:solidFill>
              </a:rPr>
              <a:t>al</a:t>
            </a:r>
            <a:r>
              <a:rPr lang="hr-HR" dirty="0" smtClean="0">
                <a:solidFill>
                  <a:srgbClr val="002060"/>
                </a:solidFill>
              </a:rPr>
              <a:t>. (2016)</a:t>
            </a:r>
            <a:endParaRPr lang="hr-H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2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Chocolate</a:t>
            </a:r>
            <a:r>
              <a:rPr lang="hr-HR" b="1" dirty="0"/>
              <a:t> </a:t>
            </a:r>
            <a:r>
              <a:rPr lang="hr-HR" b="1" dirty="0" err="1"/>
              <a:t>with</a:t>
            </a:r>
            <a:r>
              <a:rPr lang="hr-HR" b="1" dirty="0"/>
              <a:t> </a:t>
            </a:r>
            <a:r>
              <a:rPr lang="hr-HR" b="1" dirty="0" err="1"/>
              <a:t>cocoa</a:t>
            </a:r>
            <a:r>
              <a:rPr lang="hr-HR" b="1" dirty="0"/>
              <a:t> </a:t>
            </a:r>
            <a:r>
              <a:rPr lang="hr-HR" b="1" dirty="0" err="1"/>
              <a:t>bean</a:t>
            </a:r>
            <a:r>
              <a:rPr lang="hr-HR" b="1" dirty="0"/>
              <a:t> </a:t>
            </a:r>
            <a:r>
              <a:rPr lang="hr-HR" b="1" dirty="0" err="1"/>
              <a:t>shell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Tuzla, 12. – 13. 11. 2021.</a:t>
            </a:r>
            <a:endParaRPr lang="hr-HR"/>
          </a:p>
        </p:txBody>
      </p:sp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104690"/>
              </p:ext>
            </p:extLst>
          </p:nvPr>
        </p:nvGraphicFramePr>
        <p:xfrm>
          <a:off x="172593" y="1690689"/>
          <a:ext cx="462915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1718" t="2527" r="3068" b="3254"/>
          <a:stretch/>
        </p:blipFill>
        <p:spPr>
          <a:xfrm>
            <a:off x="4379976" y="1746503"/>
            <a:ext cx="4434840" cy="248716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/>
          <a:srcRect l="1961" t="3010" r="2557" b="693"/>
          <a:stretch/>
        </p:blipFill>
        <p:spPr>
          <a:xfrm>
            <a:off x="91440" y="4297680"/>
            <a:ext cx="4453128" cy="254203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/>
          <a:srcRect l="2784" t="2130"/>
          <a:stretch/>
        </p:blipFill>
        <p:spPr>
          <a:xfrm>
            <a:off x="4617719" y="4315968"/>
            <a:ext cx="4510289" cy="258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8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Chocolate</a:t>
            </a:r>
            <a:r>
              <a:rPr lang="hr-HR" b="1" dirty="0"/>
              <a:t> </a:t>
            </a:r>
            <a:r>
              <a:rPr lang="hr-HR" b="1" dirty="0" err="1"/>
              <a:t>with</a:t>
            </a:r>
            <a:r>
              <a:rPr lang="hr-HR" b="1" dirty="0"/>
              <a:t> </a:t>
            </a:r>
            <a:r>
              <a:rPr lang="hr-HR" b="1" dirty="0" err="1"/>
              <a:t>cocoa</a:t>
            </a:r>
            <a:r>
              <a:rPr lang="hr-HR" b="1" dirty="0"/>
              <a:t> </a:t>
            </a:r>
            <a:r>
              <a:rPr lang="hr-HR" b="1" dirty="0" err="1"/>
              <a:t>bean</a:t>
            </a:r>
            <a:r>
              <a:rPr lang="hr-HR" b="1" dirty="0"/>
              <a:t> </a:t>
            </a:r>
            <a:r>
              <a:rPr lang="hr-HR" b="1" dirty="0" err="1"/>
              <a:t>shell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Things</a:t>
            </a:r>
            <a:r>
              <a:rPr lang="hr-HR" dirty="0" smtClean="0"/>
              <a:t> to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done</a:t>
            </a:r>
            <a:r>
              <a:rPr lang="hr-HR" dirty="0" smtClean="0"/>
              <a:t> – </a:t>
            </a:r>
            <a:r>
              <a:rPr lang="hr-HR" dirty="0" err="1" smtClean="0"/>
              <a:t>thoughts</a:t>
            </a:r>
            <a:r>
              <a:rPr lang="hr-HR" dirty="0" smtClean="0"/>
              <a:t> for future </a:t>
            </a:r>
            <a:r>
              <a:rPr lang="hr-HR" dirty="0" err="1" smtClean="0"/>
              <a:t>research</a:t>
            </a:r>
            <a:r>
              <a:rPr lang="hr-HR" dirty="0" smtClean="0"/>
              <a:t>:</a:t>
            </a:r>
          </a:p>
          <a:p>
            <a:pPr lvl="1"/>
            <a:r>
              <a:rPr lang="hr-HR" dirty="0" smtClean="0"/>
              <a:t>PAH</a:t>
            </a:r>
          </a:p>
          <a:p>
            <a:pPr lvl="1"/>
            <a:r>
              <a:rPr lang="hr-HR" dirty="0" err="1" smtClean="0"/>
              <a:t>Pesticides</a:t>
            </a:r>
            <a:r>
              <a:rPr lang="hr-HR" dirty="0" smtClean="0"/>
              <a:t>	</a:t>
            </a:r>
          </a:p>
          <a:p>
            <a:pPr lvl="1"/>
            <a:r>
              <a:rPr lang="hr-HR" dirty="0" err="1"/>
              <a:t>Consumer</a:t>
            </a:r>
            <a:r>
              <a:rPr lang="hr-HR" dirty="0"/>
              <a:t> </a:t>
            </a:r>
            <a:r>
              <a:rPr lang="hr-HR" dirty="0" err="1"/>
              <a:t>testing</a:t>
            </a:r>
            <a:endParaRPr lang="hr-HR" dirty="0"/>
          </a:p>
          <a:p>
            <a:pPr lvl="1"/>
            <a:r>
              <a:rPr lang="hr-HR" dirty="0" err="1" smtClean="0"/>
              <a:t>Production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industrial</a:t>
            </a:r>
            <a:r>
              <a:rPr lang="hr-HR" dirty="0" smtClean="0"/>
              <a:t> </a:t>
            </a:r>
            <a:r>
              <a:rPr lang="hr-HR" dirty="0" err="1" smtClean="0"/>
              <a:t>level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Tuzla, 12. – 13. 11. 2021.</a:t>
            </a:r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36" y="3321527"/>
            <a:ext cx="3926840" cy="29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044722"/>
            <a:ext cx="7886700" cy="1325563"/>
          </a:xfrm>
        </p:spPr>
        <p:txBody>
          <a:bodyPr/>
          <a:lstStyle/>
          <a:p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Tuzla, 12. – 13. 11. 2021.</a:t>
            </a:r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605" y="3614881"/>
            <a:ext cx="2267909" cy="107298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12" y="3628399"/>
            <a:ext cx="2148226" cy="311344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" y="4722881"/>
            <a:ext cx="3649169" cy="205015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8" y="98551"/>
            <a:ext cx="4059936" cy="270662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44" y="98551"/>
            <a:ext cx="2291494" cy="343814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16" y="4687870"/>
            <a:ext cx="2738628" cy="205397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" b="6800"/>
          <a:stretch/>
        </p:blipFill>
        <p:spPr>
          <a:xfrm>
            <a:off x="4330614" y="98551"/>
            <a:ext cx="2036510" cy="359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Cocoa</a:t>
            </a:r>
            <a:r>
              <a:rPr lang="hr-HR" b="1" dirty="0" smtClean="0"/>
              <a:t> </a:t>
            </a:r>
            <a:r>
              <a:rPr lang="hr-HR" b="1" dirty="0" err="1" smtClean="0"/>
              <a:t>bean</a:t>
            </a:r>
            <a:r>
              <a:rPr lang="hr-HR" b="1" dirty="0" smtClean="0"/>
              <a:t> </a:t>
            </a:r>
            <a:r>
              <a:rPr lang="hr-HR" b="1" dirty="0" err="1" smtClean="0"/>
              <a:t>shell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535340"/>
            <a:ext cx="7886700" cy="4351338"/>
          </a:xfrm>
        </p:spPr>
        <p:txBody>
          <a:bodyPr/>
          <a:lstStyle/>
          <a:p>
            <a:r>
              <a:rPr lang="hr-HR" dirty="0" smtClean="0"/>
              <a:t>App. 12 – 20 %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bean</a:t>
            </a:r>
            <a:endParaRPr lang="hr-HR" dirty="0" smtClean="0"/>
          </a:p>
          <a:p>
            <a:r>
              <a:rPr lang="hr-HR" dirty="0" smtClean="0"/>
              <a:t>2020/21: 4,305,000 </a:t>
            </a:r>
            <a:r>
              <a:rPr lang="hr-HR" dirty="0" err="1" smtClean="0"/>
              <a:t>metric</a:t>
            </a:r>
            <a:r>
              <a:rPr lang="hr-HR" dirty="0" smtClean="0"/>
              <a:t> </a:t>
            </a:r>
            <a:r>
              <a:rPr lang="hr-HR" dirty="0" err="1" smtClean="0"/>
              <a:t>tonns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cocoa</a:t>
            </a:r>
            <a:r>
              <a:rPr lang="hr-HR" dirty="0" smtClean="0"/>
              <a:t> </a:t>
            </a:r>
            <a:r>
              <a:rPr lang="hr-HR" dirty="0" err="1" smtClean="0"/>
              <a:t>bean</a:t>
            </a:r>
            <a:r>
              <a:rPr lang="hr-HR" dirty="0" smtClean="0"/>
              <a:t> </a:t>
            </a:r>
            <a:r>
              <a:rPr lang="hr-HR" dirty="0" err="1" smtClean="0"/>
              <a:t>produced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8 </a:t>
            </a:r>
            <a:r>
              <a:rPr lang="hr-HR" dirty="0" err="1" smtClean="0"/>
              <a:t>countries</a:t>
            </a:r>
            <a:r>
              <a:rPr lang="hr-HR" dirty="0" smtClean="0"/>
              <a:t> – 688,800 </a:t>
            </a:r>
            <a:r>
              <a:rPr lang="hr-HR" dirty="0" err="1" smtClean="0"/>
              <a:t>metric</a:t>
            </a:r>
            <a:r>
              <a:rPr lang="hr-HR" dirty="0" smtClean="0"/>
              <a:t> </a:t>
            </a:r>
            <a:r>
              <a:rPr lang="hr-HR" dirty="0" err="1" smtClean="0"/>
              <a:t>tonns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cocoa</a:t>
            </a:r>
            <a:r>
              <a:rPr lang="hr-HR" dirty="0" smtClean="0"/>
              <a:t> </a:t>
            </a:r>
            <a:r>
              <a:rPr lang="hr-HR" dirty="0" err="1" smtClean="0"/>
              <a:t>shell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Tuzla, 12. – 13. 11. 2021.</a:t>
            </a:r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1325" y="2645607"/>
            <a:ext cx="4981349" cy="371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4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Cocoa</a:t>
            </a:r>
            <a:r>
              <a:rPr lang="hr-HR" b="1" dirty="0"/>
              <a:t> </a:t>
            </a:r>
            <a:r>
              <a:rPr lang="hr-HR" b="1" dirty="0" err="1"/>
              <a:t>bean</a:t>
            </a:r>
            <a:r>
              <a:rPr lang="hr-HR" b="1" dirty="0"/>
              <a:t> </a:t>
            </a:r>
            <a:r>
              <a:rPr lang="hr-HR" b="1" dirty="0" err="1"/>
              <a:t>shell</a:t>
            </a:r>
            <a:endParaRPr lang="hr-HR" dirty="0"/>
          </a:p>
        </p:txBody>
      </p:sp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628650" y="1825625"/>
            <a:ext cx="6476238" cy="4351338"/>
          </a:xfrm>
        </p:spPr>
        <p:txBody>
          <a:bodyPr>
            <a:normAutofit/>
          </a:bodyPr>
          <a:lstStyle/>
          <a:p>
            <a:r>
              <a:rPr lang="hr-HR" dirty="0" err="1" smtClean="0"/>
              <a:t>Mulching</a:t>
            </a:r>
            <a:endParaRPr lang="hr-HR" dirty="0" smtClean="0"/>
          </a:p>
          <a:p>
            <a:r>
              <a:rPr lang="hr-HR" dirty="0" err="1" smtClean="0"/>
              <a:t>Adsorption</a:t>
            </a:r>
            <a:endParaRPr lang="hr-HR" dirty="0" smtClean="0"/>
          </a:p>
          <a:p>
            <a:r>
              <a:rPr lang="hr-HR" dirty="0" err="1" smtClean="0"/>
              <a:t>Animal</a:t>
            </a:r>
            <a:r>
              <a:rPr lang="hr-HR" dirty="0" smtClean="0"/>
              <a:t> </a:t>
            </a:r>
            <a:r>
              <a:rPr lang="hr-HR" dirty="0" err="1" smtClean="0"/>
              <a:t>feed</a:t>
            </a:r>
            <a:endParaRPr lang="hr-HR" dirty="0" smtClean="0"/>
          </a:p>
          <a:p>
            <a:r>
              <a:rPr lang="hr-HR" dirty="0" err="1" smtClean="0"/>
              <a:t>Food</a:t>
            </a:r>
            <a:r>
              <a:rPr lang="hr-HR" dirty="0" smtClean="0"/>
              <a:t> – </a:t>
            </a:r>
            <a:r>
              <a:rPr lang="hr-HR" dirty="0" err="1" smtClean="0"/>
              <a:t>chocolate</a:t>
            </a:r>
            <a:r>
              <a:rPr lang="hr-HR" dirty="0" smtClean="0"/>
              <a:t> </a:t>
            </a:r>
            <a:r>
              <a:rPr lang="hr-HR" dirty="0" smtClean="0"/>
              <a:t>(?)</a:t>
            </a:r>
          </a:p>
          <a:p>
            <a:endParaRPr lang="hr-HR" dirty="0"/>
          </a:p>
          <a:p>
            <a:r>
              <a:rPr lang="hr-HR" dirty="0" err="1" smtClean="0"/>
              <a:t>Antimicrobial</a:t>
            </a:r>
            <a:r>
              <a:rPr lang="hr-HR" dirty="0" smtClean="0"/>
              <a:t>: </a:t>
            </a:r>
            <a:r>
              <a:rPr lang="hr-HR" i="1" dirty="0" err="1" smtClean="0"/>
              <a:t>Streptococcus</a:t>
            </a:r>
            <a:r>
              <a:rPr lang="hr-HR" i="1" dirty="0" smtClean="0"/>
              <a:t> </a:t>
            </a:r>
            <a:r>
              <a:rPr lang="hr-HR" i="1" dirty="0" err="1" smtClean="0"/>
              <a:t>mutans</a:t>
            </a:r>
            <a:r>
              <a:rPr lang="hr-HR" i="1" dirty="0" smtClean="0"/>
              <a:t> </a:t>
            </a:r>
            <a:r>
              <a:rPr lang="pt-BR" dirty="0" smtClean="0"/>
              <a:t>MT8148R </a:t>
            </a:r>
            <a:r>
              <a:rPr lang="pt-BR" i="1" dirty="0"/>
              <a:t>and Streptococcus sobrinus </a:t>
            </a:r>
            <a:r>
              <a:rPr lang="pt-BR" dirty="0" smtClean="0"/>
              <a:t>6715</a:t>
            </a:r>
            <a:r>
              <a:rPr lang="hr-HR" dirty="0" smtClean="0"/>
              <a:t> – dental </a:t>
            </a:r>
            <a:r>
              <a:rPr lang="hr-HR" dirty="0" err="1" smtClean="0"/>
              <a:t>health</a:t>
            </a:r>
            <a:r>
              <a:rPr lang="hr-HR" dirty="0" smtClean="0"/>
              <a:t> (</a:t>
            </a:r>
            <a:r>
              <a:rPr lang="hr-HR" dirty="0" err="1" smtClean="0"/>
              <a:t>inhibition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caries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plaque</a:t>
            </a:r>
            <a:r>
              <a:rPr lang="hr-HR" dirty="0" smtClean="0"/>
              <a:t> development)</a:t>
            </a:r>
            <a:endParaRPr lang="hr-HR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Tuzla, 12. – 13. 11. 2021.</a:t>
            </a:r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24045" r="1333" b="33645"/>
          <a:stretch/>
        </p:blipFill>
        <p:spPr>
          <a:xfrm rot="5400000">
            <a:off x="5100417" y="2750029"/>
            <a:ext cx="5760720" cy="19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Cocoa</a:t>
            </a:r>
            <a:r>
              <a:rPr lang="hr-HR" b="1" dirty="0"/>
              <a:t> </a:t>
            </a:r>
            <a:r>
              <a:rPr lang="hr-HR" b="1" dirty="0" err="1"/>
              <a:t>bean</a:t>
            </a:r>
            <a:r>
              <a:rPr lang="hr-HR" b="1" dirty="0"/>
              <a:t> </a:t>
            </a:r>
            <a:r>
              <a:rPr lang="hr-HR" b="1" dirty="0" err="1"/>
              <a:t>shell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Tuzla, 12. – 13. 11. 2021.</a:t>
            </a:r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9" y="1405575"/>
            <a:ext cx="9090644" cy="337436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88" y="4987133"/>
            <a:ext cx="5760720" cy="17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Cocoa</a:t>
            </a:r>
            <a:r>
              <a:rPr lang="hr-HR" b="1" dirty="0"/>
              <a:t> </a:t>
            </a:r>
            <a:r>
              <a:rPr lang="hr-HR" b="1" dirty="0" err="1"/>
              <a:t>bean</a:t>
            </a:r>
            <a:r>
              <a:rPr lang="hr-HR" b="1" dirty="0"/>
              <a:t> </a:t>
            </a:r>
            <a:r>
              <a:rPr lang="hr-HR" b="1" dirty="0" err="1"/>
              <a:t>shell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Tuzla, 12. – 13. 11. 2021.</a:t>
            </a:r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02" y="1353490"/>
            <a:ext cx="6887595" cy="500286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49" y="6416676"/>
            <a:ext cx="46863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Cocoa</a:t>
            </a:r>
            <a:r>
              <a:rPr lang="hr-HR" b="1" dirty="0"/>
              <a:t> </a:t>
            </a:r>
            <a:r>
              <a:rPr lang="hr-HR" b="1" dirty="0" err="1"/>
              <a:t>bean</a:t>
            </a:r>
            <a:r>
              <a:rPr lang="hr-HR" b="1" dirty="0"/>
              <a:t> </a:t>
            </a:r>
            <a:r>
              <a:rPr lang="hr-HR" b="1" dirty="0" err="1"/>
              <a:t>shell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Tuzla, 12. – 13. 11. 2021.</a:t>
            </a:r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404" y="903632"/>
            <a:ext cx="3660344" cy="50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ic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016638"/>
              </p:ext>
            </p:extLst>
          </p:nvPr>
        </p:nvGraphicFramePr>
        <p:xfrm>
          <a:off x="147191" y="1072214"/>
          <a:ext cx="8682446" cy="5107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4689">
                  <a:extLst>
                    <a:ext uri="{9D8B030D-6E8A-4147-A177-3AD203B41FA5}">
                      <a16:colId xmlns:a16="http://schemas.microsoft.com/office/drawing/2014/main" val="1946133306"/>
                    </a:ext>
                  </a:extLst>
                </a:gridCol>
                <a:gridCol w="843057">
                  <a:extLst>
                    <a:ext uri="{9D8B030D-6E8A-4147-A177-3AD203B41FA5}">
                      <a16:colId xmlns:a16="http://schemas.microsoft.com/office/drawing/2014/main" val="956621358"/>
                    </a:ext>
                  </a:extLst>
                </a:gridCol>
                <a:gridCol w="934075">
                  <a:extLst>
                    <a:ext uri="{9D8B030D-6E8A-4147-A177-3AD203B41FA5}">
                      <a16:colId xmlns:a16="http://schemas.microsoft.com/office/drawing/2014/main" val="1866476419"/>
                    </a:ext>
                  </a:extLst>
                </a:gridCol>
                <a:gridCol w="1023033">
                  <a:extLst>
                    <a:ext uri="{9D8B030D-6E8A-4147-A177-3AD203B41FA5}">
                      <a16:colId xmlns:a16="http://schemas.microsoft.com/office/drawing/2014/main" val="28807766"/>
                    </a:ext>
                  </a:extLst>
                </a:gridCol>
                <a:gridCol w="1103098">
                  <a:extLst>
                    <a:ext uri="{9D8B030D-6E8A-4147-A177-3AD203B41FA5}">
                      <a16:colId xmlns:a16="http://schemas.microsoft.com/office/drawing/2014/main" val="3054476437"/>
                    </a:ext>
                  </a:extLst>
                </a:gridCol>
                <a:gridCol w="905066">
                  <a:extLst>
                    <a:ext uri="{9D8B030D-6E8A-4147-A177-3AD203B41FA5}">
                      <a16:colId xmlns:a16="http://schemas.microsoft.com/office/drawing/2014/main" val="3015905683"/>
                    </a:ext>
                  </a:extLst>
                </a:gridCol>
                <a:gridCol w="1027931">
                  <a:extLst>
                    <a:ext uri="{9D8B030D-6E8A-4147-A177-3AD203B41FA5}">
                      <a16:colId xmlns:a16="http://schemas.microsoft.com/office/drawing/2014/main" val="1163090799"/>
                    </a:ext>
                  </a:extLst>
                </a:gridCol>
                <a:gridCol w="931497">
                  <a:extLst>
                    <a:ext uri="{9D8B030D-6E8A-4147-A177-3AD203B41FA5}">
                      <a16:colId xmlns:a16="http://schemas.microsoft.com/office/drawing/2014/main" val="2032273670"/>
                    </a:ext>
                  </a:extLst>
                </a:gridCol>
              </a:tblGrid>
              <a:tr h="26371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hr-HR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0–50 µm (%)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51–71 µm (%)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72–100 µm (%)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101–125 µm (%)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126–200 µm (%)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201–315 µm (%)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&gt;315 µm (%)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extLst>
                  <a:ext uri="{0D108BD9-81ED-4DB2-BD59-A6C34878D82A}">
                    <a16:rowId xmlns:a16="http://schemas.microsoft.com/office/drawing/2014/main" val="196216698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UCS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15.19 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21.89 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11.83 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7.94 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18.24 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14.10 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10.81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extLst>
                  <a:ext uri="{0D108BD9-81ED-4DB2-BD59-A6C34878D82A}">
                    <a16:rowId xmlns:a16="http://schemas.microsoft.com/office/drawing/2014/main" val="252053145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1.5%, 15 min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3.63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14.70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8.27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5.29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14.66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17.87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35.58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extLst>
                  <a:ext uri="{0D108BD9-81ED-4DB2-BD59-A6C34878D82A}">
                    <a16:rowId xmlns:a16="http://schemas.microsoft.com/office/drawing/2014/main" val="182264705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</a:rPr>
                        <a:t>1.5%, 30 min</a:t>
                      </a:r>
                      <a:endParaRPr lang="hr-HR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3.12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12.64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7.83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5.07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13.12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16.76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41.47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extLst>
                  <a:ext uri="{0D108BD9-81ED-4DB2-BD59-A6C34878D82A}">
                    <a16:rowId xmlns:a16="http://schemas.microsoft.com/office/drawing/2014/main" val="108186446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</a:rPr>
                        <a:t>1.5%, 45 min</a:t>
                      </a:r>
                      <a:endParaRPr lang="hr-HR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1.71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10.64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7.33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4.74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12.11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15.44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48.03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extLst>
                  <a:ext uri="{0D108BD9-81ED-4DB2-BD59-A6C34878D82A}">
                    <a16:rowId xmlns:a16="http://schemas.microsoft.com/office/drawing/2014/main" val="2651303157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1.5%, 15 min, 40 Hz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5.64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13.78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7.42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5.52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13.62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17.42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36.61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extLst>
                  <a:ext uri="{0D108BD9-81ED-4DB2-BD59-A6C34878D82A}">
                    <a16:rowId xmlns:a16="http://schemas.microsoft.com/office/drawing/2014/main" val="2588473223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1.5%, 30 min, 40 Hz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8.39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13.47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7.33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5.16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13.35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17.51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34.80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extLst>
                  <a:ext uri="{0D108BD9-81ED-4DB2-BD59-A6C34878D82A}">
                    <a16:rowId xmlns:a16="http://schemas.microsoft.com/office/drawing/2014/main" val="2830889603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</a:rPr>
                        <a:t>1.5%, 45 min, 40 Hz</a:t>
                      </a:r>
                      <a:endParaRPr lang="hr-HR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3.67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13.67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7.42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5.15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12.65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16.94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40.50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extLst>
                  <a:ext uri="{0D108BD9-81ED-4DB2-BD59-A6C34878D82A}">
                    <a16:rowId xmlns:a16="http://schemas.microsoft.com/office/drawing/2014/main" val="2746231400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1.5%, 15 min, 80 Hz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5.48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10.55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6.28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4.66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11.59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15.75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45.69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extLst>
                  <a:ext uri="{0D108BD9-81ED-4DB2-BD59-A6C34878D82A}">
                    <a16:rowId xmlns:a16="http://schemas.microsoft.com/office/drawing/2014/main" val="3198250553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1.5%, 30 min, 80 Hz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2.64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11.71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</a:rPr>
                        <a:t>8.59</a:t>
                      </a:r>
                      <a:endParaRPr lang="hr-HR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5.50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13.33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16.75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41.48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extLst>
                  <a:ext uri="{0D108BD9-81ED-4DB2-BD59-A6C34878D82A}">
                    <a16:rowId xmlns:a16="http://schemas.microsoft.com/office/drawing/2014/main" val="3621358843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1.5%, 45 min, 80 Hz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2.98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9.95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8.93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5.54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13.07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16.67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42.87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extLst>
                  <a:ext uri="{0D108BD9-81ED-4DB2-BD59-A6C34878D82A}">
                    <a16:rowId xmlns:a16="http://schemas.microsoft.com/office/drawing/2014/main" val="214537854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3.0%, 15 min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3.52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9.98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7.22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4.64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11.72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15.36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47.56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extLst>
                  <a:ext uri="{0D108BD9-81ED-4DB2-BD59-A6C34878D82A}">
                    <a16:rowId xmlns:a16="http://schemas.microsoft.com/office/drawing/2014/main" val="106300999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3.0%, 30 min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2.28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9.19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9.33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5.77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13.10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16.40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43.93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extLst>
                  <a:ext uri="{0D108BD9-81ED-4DB2-BD59-A6C34878D82A}">
                    <a16:rowId xmlns:a16="http://schemas.microsoft.com/office/drawing/2014/main" val="897262179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3.0%, 45 min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2.16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9.26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10.98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6.40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15.05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17.31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38.84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extLst>
                  <a:ext uri="{0D108BD9-81ED-4DB2-BD59-A6C34878D82A}">
                    <a16:rowId xmlns:a16="http://schemas.microsoft.com/office/drawing/2014/main" val="3653532869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3.0%, 15 min, 40 Hz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1.36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8.89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11.45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5.79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15.12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18.76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38.64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extLst>
                  <a:ext uri="{0D108BD9-81ED-4DB2-BD59-A6C34878D82A}">
                    <a16:rowId xmlns:a16="http://schemas.microsoft.com/office/drawing/2014/main" val="2031056305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3.0%, 30 min, 40 Hz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0.64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4.04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11.23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7.40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15.23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18.69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42.77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extLst>
                  <a:ext uri="{0D108BD9-81ED-4DB2-BD59-A6C34878D82A}">
                    <a16:rowId xmlns:a16="http://schemas.microsoft.com/office/drawing/2014/main" val="1588618010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3.0%, 45 min, 40 Hz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2.08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8.84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10.14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5.24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12.78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16.18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44.75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extLst>
                  <a:ext uri="{0D108BD9-81ED-4DB2-BD59-A6C34878D82A}">
                    <a16:rowId xmlns:a16="http://schemas.microsoft.com/office/drawing/2014/main" val="1076789318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3.0%, 15 min, 80 Hz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1.50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11.73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10.83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6.07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15.48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19.18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35.20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extLst>
                  <a:ext uri="{0D108BD9-81ED-4DB2-BD59-A6C34878D82A}">
                    <a16:rowId xmlns:a16="http://schemas.microsoft.com/office/drawing/2014/main" val="983968334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3.0%, 30 min, 80 Hz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1.32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6.51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9.05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4.92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12.47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15.72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50.01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extLst>
                  <a:ext uri="{0D108BD9-81ED-4DB2-BD59-A6C34878D82A}">
                    <a16:rowId xmlns:a16="http://schemas.microsoft.com/office/drawing/2014/main" val="3237639786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3.0%, 45 min, 80 Hz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3.07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11.41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7.46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4.41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11.17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</a:rPr>
                        <a:t>15.14</a:t>
                      </a:r>
                      <a:endParaRPr lang="hr-HR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</a:rPr>
                        <a:t>47.33</a:t>
                      </a:r>
                      <a:endParaRPr lang="hr-HR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85" marR="41885" marT="0" marB="0" anchor="ctr"/>
                </a:tc>
                <a:extLst>
                  <a:ext uri="{0D108BD9-81ED-4DB2-BD59-A6C34878D82A}">
                    <a16:rowId xmlns:a16="http://schemas.microsoft.com/office/drawing/2014/main" val="2104053890"/>
                  </a:ext>
                </a:extLst>
              </a:tr>
            </a:tbl>
          </a:graphicData>
        </a:graphic>
      </p:graphicFrame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8945" y="-16014"/>
            <a:ext cx="7886700" cy="740947"/>
          </a:xfrm>
        </p:spPr>
        <p:txBody>
          <a:bodyPr/>
          <a:lstStyle/>
          <a:p>
            <a:r>
              <a:rPr lang="hr-HR" b="1" dirty="0" smtClean="0"/>
              <a:t>HVED </a:t>
            </a:r>
            <a:r>
              <a:rPr lang="en-US" b="1" dirty="0" smtClean="0"/>
              <a:t>treatment</a:t>
            </a:r>
            <a:endParaRPr lang="en-US" b="1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Tuzla, 12. – 13. 11. 2021.</a:t>
            </a:r>
            <a:endParaRPr lang="hr-HR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930" y="6392834"/>
            <a:ext cx="3596703" cy="251383"/>
          </a:xfrm>
          <a:prstGeom prst="rect">
            <a:avLst/>
          </a:prstGeom>
        </p:spPr>
      </p:pic>
      <p:sp>
        <p:nvSpPr>
          <p:cNvPr id="11" name="Zaobljeni pravokutnik 10"/>
          <p:cNvSpPr/>
          <p:nvPr/>
        </p:nvSpPr>
        <p:spPr>
          <a:xfrm>
            <a:off x="1967283" y="998350"/>
            <a:ext cx="2002971" cy="531650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/>
          <p:cNvSpPr/>
          <p:nvPr/>
        </p:nvSpPr>
        <p:spPr>
          <a:xfrm>
            <a:off x="4857281" y="2982325"/>
            <a:ext cx="1360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FAIL</a:t>
            </a:r>
            <a:endParaRPr lang="hr-H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88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8945" y="-16014"/>
            <a:ext cx="7886700" cy="740947"/>
          </a:xfrm>
        </p:spPr>
        <p:txBody>
          <a:bodyPr/>
          <a:lstStyle/>
          <a:p>
            <a:r>
              <a:rPr lang="hr-HR" b="1" dirty="0" smtClean="0"/>
              <a:t>HVED </a:t>
            </a:r>
            <a:r>
              <a:rPr lang="en-US" b="1" dirty="0" smtClean="0"/>
              <a:t>treatment</a:t>
            </a:r>
            <a:endParaRPr lang="en-US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Tuzla, 12. – 13. 11. 2021.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24" y="604764"/>
            <a:ext cx="8234352" cy="574196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50" y="6479718"/>
            <a:ext cx="3596703" cy="25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0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ORPH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ORPH" id="{F8DF2E9F-6F68-496B-BB35-06F39A357D1E}" vid="{CBD10128-B327-4271-A391-77AE6289915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E4FD700877B44582230D709E6A180D" ma:contentTypeVersion="14" ma:contentTypeDescription="Stvaranje novog dokumenta." ma:contentTypeScope="" ma:versionID="2f369b4347ce1696db31dc30ff20456d">
  <xsd:schema xmlns:xsd="http://www.w3.org/2001/XMLSchema" xmlns:xs="http://www.w3.org/2001/XMLSchema" xmlns:p="http://schemas.microsoft.com/office/2006/metadata/properties" xmlns:ns3="2cc6303f-cdf2-4aa0-aa13-6ff2ea33ae4e" xmlns:ns4="f3067f7b-5104-46e9-bf8a-1c64c0f602db" targetNamespace="http://schemas.microsoft.com/office/2006/metadata/properties" ma:root="true" ma:fieldsID="39fa18bf6f0c976dc21fa66d1ffd6d0f" ns3:_="" ns4:_="">
    <xsd:import namespace="2cc6303f-cdf2-4aa0-aa13-6ff2ea33ae4e"/>
    <xsd:import namespace="f3067f7b-5104-46e9-bf8a-1c64c0f602d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6303f-cdf2-4aa0-aa13-6ff2ea33ae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67f7b-5104-46e9-bf8a-1c64c0f602d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Raspršivanje savjeta za zajedničko korištenj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2FC5DE-D2F2-43FB-9ACC-08972DA925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c6303f-cdf2-4aa0-aa13-6ff2ea33ae4e"/>
    <ds:schemaRef ds:uri="f3067f7b-5104-46e9-bf8a-1c64c0f602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8E973C-BD70-4799-8843-9D67DB2638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0CD193-FAD0-40F3-BC4F-9A265A160B89}">
  <ds:schemaRefs>
    <ds:schemaRef ds:uri="http://schemas.openxmlformats.org/package/2006/metadata/core-properties"/>
    <ds:schemaRef ds:uri="http://purl.org/dc/terms/"/>
    <ds:schemaRef ds:uri="http://purl.org/dc/dcmitype/"/>
    <ds:schemaRef ds:uri="f3067f7b-5104-46e9-bf8a-1c64c0f602db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2cc6303f-cdf2-4aa0-aa13-6ff2ea33ae4e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OPORPH</Template>
  <TotalTime>3327</TotalTime>
  <Words>1473</Words>
  <Application>Microsoft Office PowerPoint</Application>
  <PresentationFormat>Prikaz na zaslonu (4:3)</PresentationFormat>
  <Paragraphs>447</Paragraphs>
  <Slides>27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OPORPH</vt:lpstr>
      <vt:lpstr>Application of Cocoa Shell in the Production of Chocolate and Chocolate-like Products </vt:lpstr>
      <vt:lpstr>HRZZ Installation Research Project</vt:lpstr>
      <vt:lpstr>Cocoa bean shell</vt:lpstr>
      <vt:lpstr>Cocoa bean shell</vt:lpstr>
      <vt:lpstr>Cocoa bean shell</vt:lpstr>
      <vt:lpstr>Cocoa bean shell</vt:lpstr>
      <vt:lpstr>Cocoa bean shell</vt:lpstr>
      <vt:lpstr>HVED treatment</vt:lpstr>
      <vt:lpstr>HVED treatment</vt:lpstr>
      <vt:lpstr>HVED treatment</vt:lpstr>
      <vt:lpstr>HVED treatment</vt:lpstr>
      <vt:lpstr>HVED treatment</vt:lpstr>
      <vt:lpstr>HVED treatment</vt:lpstr>
      <vt:lpstr>HVED treatment</vt:lpstr>
      <vt:lpstr>PowerPoint prezentacija</vt:lpstr>
      <vt:lpstr>Chocolate – benefits and issues</vt:lpstr>
      <vt:lpstr>Chocolate with cocoa bean shell</vt:lpstr>
      <vt:lpstr>Chocolate with cocoa bean shell</vt:lpstr>
      <vt:lpstr>Chocolate with cocoa bean shell</vt:lpstr>
      <vt:lpstr>Chocolate with cocoa bean shell</vt:lpstr>
      <vt:lpstr>Chocolate with cocoa bean shell</vt:lpstr>
      <vt:lpstr>Chocolate with cocoa bean shell</vt:lpstr>
      <vt:lpstr>Chocolate with cocoa bean shell</vt:lpstr>
      <vt:lpstr>Chocolate with cocoa bean shell</vt:lpstr>
      <vt:lpstr>Chocolate with cocoa bean shell</vt:lpstr>
      <vt:lpstr>Chocolate with cocoa bean shell</vt:lpstr>
      <vt:lpstr>Thank you for your 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pregled</dc:creator>
  <cp:lastModifiedBy>pregled</cp:lastModifiedBy>
  <cp:revision>43</cp:revision>
  <dcterms:created xsi:type="dcterms:W3CDTF">2021-10-07T10:21:57Z</dcterms:created>
  <dcterms:modified xsi:type="dcterms:W3CDTF">2021-11-10T07:03:52Z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0x0101005EE4FD700877B44582230D709E6A180D</vt:lpwstr>
  </property>
</Properties>
</file>